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2"/>
  </p:notesMasterIdLst>
  <p:sldIdLst>
    <p:sldId id="601" r:id="rId2"/>
    <p:sldId id="611" r:id="rId3"/>
    <p:sldId id="602" r:id="rId4"/>
    <p:sldId id="603" r:id="rId5"/>
    <p:sldId id="604" r:id="rId6"/>
    <p:sldId id="318" r:id="rId7"/>
    <p:sldId id="319" r:id="rId8"/>
    <p:sldId id="320" r:id="rId9"/>
    <p:sldId id="321" r:id="rId10"/>
    <p:sldId id="322" r:id="rId11"/>
    <p:sldId id="323" r:id="rId12"/>
    <p:sldId id="605" r:id="rId13"/>
    <p:sldId id="326" r:id="rId14"/>
    <p:sldId id="327" r:id="rId15"/>
    <p:sldId id="609" r:id="rId16"/>
    <p:sldId id="612" r:id="rId17"/>
    <p:sldId id="613" r:id="rId18"/>
    <p:sldId id="376" r:id="rId19"/>
    <p:sldId id="608" r:id="rId20"/>
    <p:sldId id="324" r:id="rId21"/>
    <p:sldId id="328" r:id="rId22"/>
    <p:sldId id="329" r:id="rId23"/>
    <p:sldId id="337" r:id="rId24"/>
    <p:sldId id="338" r:id="rId25"/>
    <p:sldId id="330" r:id="rId26"/>
    <p:sldId id="607" r:id="rId27"/>
    <p:sldId id="331" r:id="rId28"/>
    <p:sldId id="332" r:id="rId29"/>
    <p:sldId id="333" r:id="rId30"/>
    <p:sldId id="335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/>
  <p:cmAuthor id="2" name="David A. Beck" initials="DAB [2]" lastIdx="1" clrIdx="1"/>
  <p:cmAuthor id="3" name="David A. Beck" initials="DAB [2] [2]" lastIdx="1" clrIdx="2"/>
  <p:cmAuthor id="4" name="David A. Beck" initials="DAB [3]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942093"/>
    <a:srgbClr val="E6E0EC"/>
    <a:srgbClr val="941651"/>
    <a:srgbClr val="FFEC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14"/>
    <p:restoredTop sz="84288"/>
  </p:normalViewPr>
  <p:slideViewPr>
    <p:cSldViewPr snapToGrid="0" snapToObjects="1">
      <p:cViewPr varScale="1">
        <p:scale>
          <a:sx n="83" d="100"/>
          <a:sy n="83" d="100"/>
        </p:scale>
        <p:origin x="89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1/26/21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7330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equiv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 = \sqrt{\frac{\sum_{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=1}^n\left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\bar{x}\right)^2}{n-1}}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55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equiv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\sigma = \sqrt{\frac{\sum_{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=1}^N\left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\bar{x}\right)^2}{N-1}}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X_1 = \left\{x_0,x_1,...,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\right\}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9415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445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P(x)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equiv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\frac{1}{\sqrt{2 \pi \sigma^{2}}}e^{-\frac{(x-\mu)^{2}}{2\sigma^{2}}}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P(x)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equiv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\frac{1}{\sqrt{2 \pi}}e^{-\frac{x^{2}}{2}}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71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P(x) = \frac{x^{\alpha - 1}e^{x/\theta}}{\Gamma(\alpha)\theta^\alpha}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798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F_X(x) = \sum_{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=0}^{\left\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lfloor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 \right\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rfloor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}P(X=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97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015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620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692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3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909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793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8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576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320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240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14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572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54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P(X=k) = \frac{\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lambda^k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e^{-\lambda}}{k!}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\lambda = \mu_{\sf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poisson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= E(X) 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45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656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4000" b="1" i="0">
                <a:latin typeface="Avenir Next" panose="020B0503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sz="3000" b="0" i="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C3762598-81B6-B64F-9A68-B3087740C94F}" type="datetime1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600"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algn="r"/>
            <a:fld id="{A21BFB9B-0ABF-8B4C-91F4-72B72B54D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349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405CA2EC-0331-464E-93F7-AC8B5983B1E2}" type="datetime1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algn="r"/>
            <a:fld id="{A21BFB9B-0ABF-8B4C-91F4-72B72B54D941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015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A8C36B-F803-484E-90BB-8DA0CAA32817}" type="datetime1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algn="r"/>
            <a:fld id="{A21BFB9B-0ABF-8B4C-91F4-72B72B54D9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629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3DDDFB95-9C28-4642-A6A0-6659175F3EDF}" type="datetime1">
              <a:rPr lang="en-US" smtClean="0"/>
              <a:t>1/26/21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algn="r"/>
            <a:fld id="{A21BFB9B-0ABF-8B4C-91F4-72B72B54D9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827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V_DS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5A4B0DE5-0750-BB42-A273-8887B00BF0CD}" type="datetime1">
              <a:rPr lang="en-US" smtClean="0"/>
              <a:t>1/26/21</a:t>
            </a:fld>
            <a:endParaRPr lang="en-US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en-US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algn="r"/>
            <a:fld id="{A21BFB9B-0ABF-8B4C-91F4-72B72B54D9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490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96918"/>
            <a:ext cx="8229600" cy="4860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07E716-96FE-864D-9D69-E8A2DCD7CDF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B0806E-7989-184C-98DF-FC90876231D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0E16214-3908-284E-BEEC-3C068B60AC1A}"/>
              </a:ext>
            </a:extLst>
          </p:cNvPr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242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800" b="1" i="0" kern="1200">
          <a:solidFill>
            <a:schemeClr val="tx1"/>
          </a:solidFill>
          <a:latin typeface="Avenir Next" panose="020B0503020202020204" pitchFamily="34" charset="0"/>
          <a:ea typeface="Helvetica Neue Medium" panose="02000503000000020004" pitchFamily="2" charset="0"/>
          <a:cs typeface="Helvetica Neue Medium" panose="02000503000000020004" pitchFamily="2" charset="0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2400" b="0" i="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System Font Regular"/>
        <a:buChar char="–"/>
        <a:defRPr sz="1800" b="0" i="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uwdirect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hyperlink" Target="http://tinyurl.com/yattghb7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Sim%C3%A9on_Denis_Poisson" TargetMode="External"/><Relationship Id="rId5" Type="http://schemas.openxmlformats.org/officeDocument/2006/relationships/hyperlink" Target="https://en.wikipedia.org/wiki/American_butterfish" TargetMode="External"/><Relationship Id="rId4" Type="http://schemas.openxmlformats.org/officeDocument/2006/relationships/image" Target="../media/image20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hyperlink" Target="https://rupress.org/jcb/article/177/1/7/34602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5.tiff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tiff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upress.org/jcb/article/177/1/7/34602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Gamma_distribution" TargetMode="External"/><Relationship Id="rId5" Type="http://schemas.openxmlformats.org/officeDocument/2006/relationships/image" Target="../media/image40.tiff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42.png"/><Relationship Id="rId4" Type="http://schemas.openxmlformats.org/officeDocument/2006/relationships/image" Target="../media/image45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ormal_distribution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tiff"/><Relationship Id="rId5" Type="http://schemas.openxmlformats.org/officeDocument/2006/relationships/hyperlink" Target="https://en.wikipedia.org/wiki/Probability_integral_transform" TargetMode="Externa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tif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www.nature.com/articles/nmeth.2613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8331" y="2109924"/>
            <a:ext cx="9144000" cy="1079922"/>
          </a:xfrm>
        </p:spPr>
        <p:txBody>
          <a:bodyPr>
            <a:noAutofit/>
          </a:bodyPr>
          <a:lstStyle/>
          <a:p>
            <a:r>
              <a:rPr lang="en-US" sz="4200" dirty="0"/>
              <a:t>DISTRIBUTIONS &amp; ERROR BARS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9135" y="5432930"/>
            <a:ext cx="8705849" cy="1393472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Stéphanie Valleau</a:t>
            </a:r>
          </a:p>
          <a:p>
            <a:r>
              <a:rPr lang="en-US" sz="2800" dirty="0">
                <a:solidFill>
                  <a:schemeClr val="tx1"/>
                </a:solidFill>
              </a:rPr>
              <a:t>Chemical Engineering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-166404"/>
            <a:ext cx="9144000" cy="17899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19820" y="246012"/>
            <a:ext cx="2157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Advancing data-intensive discovery in all fields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05626" y="188895"/>
            <a:ext cx="2107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E843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Knowledge and solutions for a changing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88029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8374" y="229006"/>
            <a:ext cx="876300" cy="967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991" y="97861"/>
            <a:ext cx="967282" cy="9672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29301" y="1080743"/>
            <a:ext cx="221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Be boundless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614122" y="3139770"/>
            <a:ext cx="7772400" cy="217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UW DIRECT</a:t>
            </a:r>
          </a:p>
          <a:p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(Data Intensive Research Enabling Cutting-edge Tech)</a:t>
            </a:r>
          </a:p>
          <a:p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6"/>
              </a:rPr>
              <a:t>https://uwdirect.github.io</a:t>
            </a:r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38112F-C3BA-8D47-8FCC-8EABAA96E313}"/>
              </a:ext>
            </a:extLst>
          </p:cNvPr>
          <p:cNvSpPr/>
          <p:nvPr/>
        </p:nvSpPr>
        <p:spPr>
          <a:xfrm>
            <a:off x="209136" y="3466822"/>
            <a:ext cx="8705850" cy="64008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02F065-360B-284E-B2E5-0D2616510D67}"/>
              </a:ext>
            </a:extLst>
          </p:cNvPr>
          <p:cNvSpPr/>
          <p:nvPr/>
        </p:nvSpPr>
        <p:spPr>
          <a:xfrm>
            <a:off x="209136" y="4984199"/>
            <a:ext cx="8705850" cy="64008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76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defRPr/>
            </a:pPr>
            <a:r>
              <a:rPr lang="en-US" dirty="0"/>
              <a:t>For </a:t>
            </a:r>
            <a:r>
              <a:rPr lang="en-US" b="1" dirty="0">
                <a:solidFill>
                  <a:schemeClr val="accent2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continuous 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random variables </a:t>
            </a:r>
            <a:r>
              <a:rPr lang="en-US" dirty="0"/>
              <a:t>the probability distribution is usually called the </a:t>
            </a:r>
            <a:r>
              <a:rPr lang="en-US" dirty="0">
                <a:solidFill>
                  <a:schemeClr val="accent2"/>
                </a:solidFill>
              </a:rPr>
              <a:t>probability density function (</a:t>
            </a:r>
            <a:r>
              <a:rPr lang="en-US" b="1" dirty="0">
                <a:solidFill>
                  <a:schemeClr val="accent2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PDF</a:t>
            </a:r>
            <a:r>
              <a:rPr lang="en-US" dirty="0">
                <a:solidFill>
                  <a:schemeClr val="accent2"/>
                </a:solidFill>
              </a:rPr>
              <a:t>).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sz="2000" dirty="0"/>
          </a:p>
          <a:p>
            <a:pPr>
              <a:spcBef>
                <a:spcPts val="800"/>
              </a:spcBef>
              <a:defRPr/>
            </a:pPr>
            <a:r>
              <a:rPr lang="en-US" dirty="0"/>
              <a:t>For </a:t>
            </a:r>
            <a:r>
              <a:rPr lang="en-US" b="1" dirty="0">
                <a:solidFill>
                  <a:srgbClr val="0432FF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discrete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 random variables </a:t>
            </a:r>
            <a:r>
              <a:rPr lang="en-US" dirty="0"/>
              <a:t>the probability distribution is usually called the </a:t>
            </a:r>
            <a:r>
              <a:rPr lang="en-US" dirty="0">
                <a:solidFill>
                  <a:srgbClr val="0432FF"/>
                </a:solidFill>
              </a:rPr>
              <a:t>probability mass function (</a:t>
            </a:r>
            <a:r>
              <a:rPr lang="en-US" b="1" dirty="0">
                <a:solidFill>
                  <a:srgbClr val="0432FF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PMF</a:t>
            </a:r>
            <a:r>
              <a:rPr lang="en-US" dirty="0">
                <a:solidFill>
                  <a:srgbClr val="0432FF"/>
                </a:solidFill>
              </a:rPr>
              <a:t>).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/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669" y="5140474"/>
            <a:ext cx="3306618" cy="144288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1351" y="6503483"/>
            <a:ext cx="66501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/>
              </a:rPr>
              <a:t>http://</a:t>
            </a:r>
            <a:r>
              <a:rPr lang="en-US" sz="1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/>
              </a:rPr>
              <a:t>tinyurl.com</a:t>
            </a:r>
            <a:r>
              <a:rPr lang="en-US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/>
              </a:rPr>
              <a:t>/yattghb7</a:t>
            </a:r>
            <a:endPara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45014" y="4489169"/>
            <a:ext cx="4273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What could this be a PMF of?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03EFF-D438-2042-9DA2-872A3823C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7443" y="4374376"/>
            <a:ext cx="2597704" cy="259770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FF382-D3DA-D840-8DEE-BB3CF00A8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21BFB9B-0ABF-8B4C-91F4-72B72B54D941}" type="slidenum">
              <a:rPr lang="en-US" smtClean="0"/>
              <a:pPr algn="r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83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defRPr/>
            </a:pPr>
            <a:r>
              <a:rPr lang="en-US" dirty="0"/>
              <a:t>The 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binomial distribution </a:t>
            </a:r>
            <a:r>
              <a:rPr lang="en-US" dirty="0"/>
              <a:t>can be used to describe the behavior of a random variable</a:t>
            </a:r>
            <a:r>
              <a:rPr lang="en-US" b="1" dirty="0"/>
              <a:t> </a:t>
            </a:r>
            <a:r>
              <a:rPr lang="en-US" b="1" i="1" dirty="0"/>
              <a:t>X</a:t>
            </a:r>
            <a:r>
              <a:rPr lang="en-US" b="1" dirty="0"/>
              <a:t> </a:t>
            </a:r>
            <a:r>
              <a:rPr lang="en-US" b="1" dirty="0">
                <a:solidFill>
                  <a:srgbClr val="0432FF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number of observations </a:t>
            </a:r>
            <a:r>
              <a:rPr lang="en-US" b="1" i="1" dirty="0"/>
              <a:t>n</a:t>
            </a:r>
            <a:r>
              <a:rPr lang="en-US" dirty="0"/>
              <a:t> is </a:t>
            </a:r>
            <a:r>
              <a:rPr lang="en-US" b="1" dirty="0"/>
              <a:t>fixed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observation is </a:t>
            </a:r>
            <a:r>
              <a:rPr lang="en-US" b="1" dirty="0"/>
              <a:t>independent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outcome of each observation is</a:t>
            </a:r>
            <a:r>
              <a:rPr lang="en-US" b="1" dirty="0"/>
              <a:t> </a:t>
            </a:r>
            <a:r>
              <a:rPr lang="en-US" b="1" dirty="0" err="1"/>
              <a:t>boolean</a:t>
            </a:r>
            <a:r>
              <a:rPr lang="en-US" b="1" dirty="0"/>
              <a:t> </a:t>
            </a:r>
            <a:r>
              <a:rPr lang="en-US" dirty="0"/>
              <a:t>- (“yes” or “no”, "success" or "failure”, “true” or “false”)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probability of "success" </a:t>
            </a:r>
            <a:r>
              <a:rPr lang="en-US" b="1" i="1" dirty="0"/>
              <a:t>p</a:t>
            </a:r>
            <a:r>
              <a:rPr lang="en-US" dirty="0"/>
              <a:t> is the </a:t>
            </a:r>
            <a:r>
              <a:rPr lang="en-US" b="1" dirty="0"/>
              <a:t>same</a:t>
            </a:r>
            <a:r>
              <a:rPr lang="en-US" dirty="0"/>
              <a:t> for each outcome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/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595261-7FCA-C749-9346-F40DAF6C76DB}"/>
              </a:ext>
            </a:extLst>
          </p:cNvPr>
          <p:cNvSpPr/>
          <p:nvPr/>
        </p:nvSpPr>
        <p:spPr>
          <a:xfrm>
            <a:off x="3514415" y="4848266"/>
            <a:ext cx="593350" cy="11360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Discrete </a:t>
            </a:r>
            <a:r>
              <a:rPr lang="en-US" sz="3600" dirty="0" err="1"/>
              <a:t>distrib</a:t>
            </a:r>
            <a:r>
              <a:rPr lang="en-US" sz="3600" dirty="0"/>
              <a:t>. – </a:t>
            </a:r>
            <a:r>
              <a:rPr lang="en-US" sz="3600" dirty="0">
                <a:solidFill>
                  <a:srgbClr val="0432FF"/>
                </a:solidFill>
              </a:rPr>
              <a:t>Binomial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080993-18F9-9B44-85DF-58DDEE08C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" y="5070527"/>
            <a:ext cx="8412481" cy="75873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993AA8-831F-064F-B09A-33459BBF1645}"/>
              </a:ext>
            </a:extLst>
          </p:cNvPr>
          <p:cNvCxnSpPr>
            <a:cxnSpLocks/>
          </p:cNvCxnSpPr>
          <p:nvPr/>
        </p:nvCxnSpPr>
        <p:spPr>
          <a:xfrm>
            <a:off x="4712676" y="5676375"/>
            <a:ext cx="295422" cy="5556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6D3256E-EA79-7047-AE71-80D1BA100D74}"/>
              </a:ext>
            </a:extLst>
          </p:cNvPr>
          <p:cNvSpPr txBox="1"/>
          <p:nvPr/>
        </p:nvSpPr>
        <p:spPr>
          <a:xfrm>
            <a:off x="3556619" y="6231988"/>
            <a:ext cx="3578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Probability of failure </a:t>
            </a:r>
            <a:r>
              <a:rPr lang="en-US" sz="2000" i="1" dirty="0">
                <a:solidFill>
                  <a:schemeClr val="accent2">
                    <a:lumMod val="7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q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= 1 – </a:t>
            </a:r>
            <a:r>
              <a:rPr lang="en-US" sz="2000" i="1" dirty="0">
                <a:solidFill>
                  <a:schemeClr val="accent2">
                    <a:lumMod val="7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p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37C3C0-8767-5740-B28B-EF2AB8F53A68}"/>
              </a:ext>
            </a:extLst>
          </p:cNvPr>
          <p:cNvSpPr txBox="1"/>
          <p:nvPr/>
        </p:nvSpPr>
        <p:spPr>
          <a:xfrm>
            <a:off x="254847" y="6208543"/>
            <a:ext cx="2573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Probability that </a:t>
            </a:r>
            <a:r>
              <a:rPr lang="en-US" sz="2000" i="1" dirty="0">
                <a:solidFill>
                  <a:schemeClr val="tx2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X</a:t>
            </a:r>
            <a:r>
              <a:rPr lang="en-US" sz="2000" dirty="0">
                <a:solidFill>
                  <a:schemeClr val="tx2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= </a:t>
            </a:r>
            <a:r>
              <a:rPr lang="en-US" sz="2000" i="1" dirty="0">
                <a:solidFill>
                  <a:schemeClr val="tx2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72599B-AA73-EC4B-84E1-E368A38CEC30}"/>
              </a:ext>
            </a:extLst>
          </p:cNvPr>
          <p:cNvCxnSpPr>
            <a:cxnSpLocks/>
          </p:cNvCxnSpPr>
          <p:nvPr/>
        </p:nvCxnSpPr>
        <p:spPr>
          <a:xfrm>
            <a:off x="1002321" y="5616925"/>
            <a:ext cx="295422" cy="555613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A22BAF-B689-1049-8AB0-FAB7522B9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02658" y="6356350"/>
            <a:ext cx="1484142" cy="365125"/>
          </a:xfrm>
        </p:spPr>
        <p:txBody>
          <a:bodyPr/>
          <a:lstStyle/>
          <a:p>
            <a:pPr algn="r"/>
            <a:fld id="{A21BFB9B-0ABF-8B4C-91F4-72B72B54D941}" type="slidenum">
              <a:rPr lang="en-US" smtClean="0"/>
              <a:pPr algn="r"/>
              <a:t>11</a:t>
            </a:fld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B2C815-8A38-9247-82F7-1FDE37B2FDA8}"/>
              </a:ext>
            </a:extLst>
          </p:cNvPr>
          <p:cNvCxnSpPr>
            <a:cxnSpLocks/>
          </p:cNvCxnSpPr>
          <p:nvPr/>
        </p:nvCxnSpPr>
        <p:spPr>
          <a:xfrm flipH="1">
            <a:off x="4098386" y="4897928"/>
            <a:ext cx="656492" cy="21699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6280E63-6BF2-FE41-99BB-981F50875276}"/>
              </a:ext>
            </a:extLst>
          </p:cNvPr>
          <p:cNvSpPr txBox="1"/>
          <p:nvPr/>
        </p:nvSpPr>
        <p:spPr>
          <a:xfrm>
            <a:off x="4712676" y="4654162"/>
            <a:ext cx="24384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Binomial coefficient</a:t>
            </a: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15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/>
      <p:bldP spid="15" grpId="0"/>
      <p:bldP spid="1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DB554-C9C0-BD4C-A9B9-9525D4ED5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Binomial</a:t>
            </a:r>
            <a:r>
              <a:rPr lang="en-US" dirty="0"/>
              <a:t>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D1976-D0C2-DA46-936C-B12FB2367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96918"/>
            <a:ext cx="8229600" cy="4308460"/>
          </a:xfrm>
        </p:spPr>
        <p:txBody>
          <a:bodyPr/>
          <a:lstStyle/>
          <a:p>
            <a:r>
              <a:rPr lang="en-US" dirty="0"/>
              <a:t>		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C7C8FD-5B9B-BF48-A6C8-7591DFD27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610" y="1721887"/>
            <a:ext cx="5630949" cy="8141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3B35FC-B09C-AC48-A7DA-75C7B4DF58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71"/>
          <a:stretch/>
        </p:blipFill>
        <p:spPr>
          <a:xfrm>
            <a:off x="285752" y="2840249"/>
            <a:ext cx="6560800" cy="3812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6A732A-69A0-FF40-A7B2-389A153CB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239" y="3007831"/>
            <a:ext cx="1143000" cy="1143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FA0126-BB9D-6C41-BCFB-90F3B154878F}"/>
              </a:ext>
            </a:extLst>
          </p:cNvPr>
          <p:cNvSpPr txBox="1"/>
          <p:nvPr/>
        </p:nvSpPr>
        <p:spPr>
          <a:xfrm>
            <a:off x="6846552" y="2749948"/>
            <a:ext cx="22140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 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 12</a:t>
            </a:r>
          </a:p>
          <a:p>
            <a:r>
              <a:rPr lang="en-US" sz="24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= 0.5</a:t>
            </a:r>
          </a:p>
          <a:p>
            <a:r>
              <a:rPr lang="en-US" sz="24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= (1 - </a:t>
            </a:r>
            <a:r>
              <a:rPr lang="en-US" sz="24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 = 0.5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0585B3-8669-9242-8CD7-785D14820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21BFB9B-0ABF-8B4C-91F4-72B72B54D941}" type="slidenum">
              <a:rPr lang="en-US" smtClean="0"/>
              <a:pPr algn="r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006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E313D3-1333-E84F-A8E2-F71A7C300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690" y="1716063"/>
            <a:ext cx="2377859" cy="31863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404" y="274638"/>
            <a:ext cx="8229600" cy="1143000"/>
          </a:xfrm>
        </p:spPr>
        <p:txBody>
          <a:bodyPr/>
          <a:lstStyle/>
          <a:p>
            <a:r>
              <a:rPr lang="en-US" dirty="0"/>
              <a:t>Discrete </a:t>
            </a:r>
            <a:r>
              <a:rPr lang="en-US" dirty="0" err="1"/>
              <a:t>distrib</a:t>
            </a:r>
            <a:r>
              <a:rPr lang="en-US" dirty="0"/>
              <a:t>. – </a:t>
            </a:r>
            <a:r>
              <a:rPr lang="en-US" dirty="0">
                <a:solidFill>
                  <a:srgbClr val="0432FF"/>
                </a:solidFill>
              </a:rPr>
              <a:t>Poisson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129" y="1796918"/>
            <a:ext cx="5355791" cy="1142562"/>
          </a:xfrm>
        </p:spPr>
        <p:txBody>
          <a:bodyPr>
            <a:noAutofit/>
          </a:bodyPr>
          <a:lstStyle/>
          <a:p>
            <a:pPr marL="180975" lvl="1" indent="0">
              <a:spcBef>
                <a:spcPts val="800"/>
              </a:spcBef>
              <a:buNone/>
              <a:defRPr/>
            </a:pPr>
            <a:r>
              <a:rPr lang="en-US" dirty="0"/>
              <a:t>The 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Poisson distribution </a:t>
            </a:r>
            <a:r>
              <a:rPr lang="en-US" dirty="0"/>
              <a:t>can be used to describe the number of occurrences, </a:t>
            </a:r>
            <a:r>
              <a:rPr lang="en-US" b="1" i="1" dirty="0"/>
              <a:t>k</a:t>
            </a:r>
            <a:r>
              <a:rPr lang="en-US" i="1" dirty="0"/>
              <a:t>, </a:t>
            </a:r>
            <a:r>
              <a:rPr lang="en-US" dirty="0"/>
              <a:t>of an event - random variable</a:t>
            </a:r>
            <a:r>
              <a:rPr lang="en-US" b="1" dirty="0"/>
              <a:t> </a:t>
            </a:r>
            <a:r>
              <a:rPr lang="en-US" b="1" i="1" dirty="0"/>
              <a:t>X</a:t>
            </a:r>
            <a:r>
              <a:rPr lang="en-US" b="1" dirty="0"/>
              <a:t> - </a:t>
            </a:r>
            <a:r>
              <a:rPr lang="en-US" b="1" dirty="0">
                <a:solidFill>
                  <a:srgbClr val="0432FF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950A3B-5FCF-964C-872F-D9B5E199EB7B}"/>
              </a:ext>
            </a:extLst>
          </p:cNvPr>
          <p:cNvSpPr txBox="1"/>
          <p:nvPr/>
        </p:nvSpPr>
        <p:spPr>
          <a:xfrm>
            <a:off x="6510920" y="4945146"/>
            <a:ext cx="2420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Siméon</a:t>
            </a:r>
            <a:r>
              <a:rPr lang="en-US" b="1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 Denis Poisson</a:t>
            </a:r>
          </a:p>
          <a:p>
            <a:pPr algn="ctr"/>
            <a:r>
              <a:rPr lang="en-US" b="1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1781 –1840</a:t>
            </a:r>
            <a:endParaRPr lang="en-US" sz="1600" b="1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BBDDC6A-F79A-A041-ABA9-EB09D3FBDCCC}"/>
              </a:ext>
            </a:extLst>
          </p:cNvPr>
          <p:cNvGrpSpPr/>
          <p:nvPr/>
        </p:nvGrpSpPr>
        <p:grpSpPr>
          <a:xfrm>
            <a:off x="5505921" y="1431706"/>
            <a:ext cx="1797698" cy="1142562"/>
            <a:chOff x="5505921" y="1431706"/>
            <a:chExt cx="1797698" cy="1142562"/>
          </a:xfrm>
        </p:grpSpPr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44747F6C-7A52-D742-9BFC-7342AA0BF027}"/>
                </a:ext>
              </a:extLst>
            </p:cNvPr>
            <p:cNvSpPr/>
            <p:nvPr/>
          </p:nvSpPr>
          <p:spPr>
            <a:xfrm>
              <a:off x="5505921" y="1431706"/>
              <a:ext cx="1797698" cy="1142562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429AD01-4384-FC4F-B806-0969BDD6C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CFCFC"/>
                </a:clrFrom>
                <a:clrTo>
                  <a:srgbClr val="FCFCFC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801991" y="1637495"/>
              <a:ext cx="1205558" cy="626890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C0984A94-2069-CF49-B319-78DCCDA54491}"/>
              </a:ext>
            </a:extLst>
          </p:cNvPr>
          <p:cNvSpPr/>
          <p:nvPr/>
        </p:nvSpPr>
        <p:spPr>
          <a:xfrm>
            <a:off x="6109097" y="5969074"/>
            <a:ext cx="29221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5"/>
              </a:rPr>
              <a:t>https://en.wikipedia.org/wiki/American_butterfish</a:t>
            </a:r>
            <a:endParaRPr lang="en-US" sz="12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r>
              <a:rPr lang="en-US" sz="12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6"/>
              </a:rPr>
              <a:t>https://en.wikipedia.org/wiki/Sim%C3%A9on_Denis_Poisson</a:t>
            </a:r>
            <a:endParaRPr lang="en-US" sz="12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endParaRPr lang="en-US" sz="12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F715C5C-8736-2B4C-843E-350D3E58E1FE}"/>
              </a:ext>
            </a:extLst>
          </p:cNvPr>
          <p:cNvSpPr txBox="1">
            <a:spLocks/>
          </p:cNvSpPr>
          <p:nvPr/>
        </p:nvSpPr>
        <p:spPr>
          <a:xfrm>
            <a:off x="343486" y="3136428"/>
            <a:ext cx="5765611" cy="3029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i="1" dirty="0"/>
              <a:t>k</a:t>
            </a:r>
            <a:r>
              <a:rPr lang="en-US" sz="2200" b="1" dirty="0"/>
              <a:t> </a:t>
            </a:r>
            <a:r>
              <a:rPr lang="en-US" sz="2200" dirty="0"/>
              <a:t>number of times an event occurs in an interval – can take values 0, 1, 2, ....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events occur independently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average rate at which events occur is independent of any occurrences - usually assumed to be constant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two events can’t occur at exactly the same instant</a:t>
            </a:r>
            <a:endParaRPr lang="en-US" sz="2200" dirty="0">
              <a:latin typeface="Calibri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371E3A-6307-B74F-AA07-95B27238D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21BFB9B-0ABF-8B4C-91F4-72B72B54D941}" type="slidenum">
              <a:rPr lang="en-US" smtClean="0"/>
              <a:pPr algn="r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243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Poisson</a:t>
            </a:r>
            <a:r>
              <a:rPr lang="en-US" dirty="0"/>
              <a:t> distribution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4318" y="4617881"/>
                <a:ext cx="8785275" cy="2113507"/>
              </a:xfrm>
            </p:spPr>
            <p:txBody>
              <a:bodyPr>
                <a:normAutofit fontScale="92500"/>
              </a:bodyPr>
              <a:lstStyle/>
              <a:p>
                <a:pPr indent="-285750">
                  <a:spcBef>
                    <a:spcPts val="800"/>
                  </a:spcBef>
                  <a:defRPr/>
                </a:pPr>
                <a:r>
                  <a:rPr lang="en-US" b="1" dirty="0"/>
                  <a:t>Applications</a:t>
                </a:r>
              </a:p>
              <a:p>
                <a:pPr marL="403225" lvl="2" indent="-334963"/>
                <a:r>
                  <a:rPr lang="en-US" sz="2000" dirty="0"/>
                  <a:t>number photons hitting a detector in a particular time interval (spectroscopy)</a:t>
                </a:r>
              </a:p>
              <a:p>
                <a:pPr marL="403225" lvl="2" indent="-334963"/>
                <a:r>
                  <a:rPr lang="en-US" sz="2000" dirty="0"/>
                  <a:t>number of mutations in given regions of a chromosome</a:t>
                </a:r>
              </a:p>
              <a:p>
                <a:pPr marL="752475" lvl="2" indent="-684213"/>
                <a:endParaRPr lang="en-US" sz="1100" dirty="0"/>
              </a:p>
              <a:p>
                <a:r>
                  <a:rPr lang="en-US" b="1" dirty="0"/>
                  <a:t>Note: </a:t>
                </a:r>
                <a:r>
                  <a:rPr lang="en-US" dirty="0"/>
                  <a:t>the Poisson distribution is the limit of the binomial distribution as </a:t>
                </a:r>
                <a:r>
                  <a:rPr lang="en-US" i="1" dirty="0"/>
                  <a:t>n </a:t>
                </a:r>
                <a:r>
                  <a:rPr lang="en-US" dirty="0"/>
                  <a:t>→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lvl="2">
                  <a:spcBef>
                    <a:spcPts val="800"/>
                  </a:spcBef>
                  <a:buFont typeface="Arial" charset="0"/>
                  <a:buChar char="•"/>
                  <a:defRPr/>
                </a:pPr>
                <a:endParaRPr lang="en-US" dirty="0">
                  <a:latin typeface="Calibri" charset="0"/>
                </a:endParaRPr>
              </a:p>
              <a:p>
                <a:pPr lvl="2">
                  <a:spcBef>
                    <a:spcPts val="800"/>
                  </a:spcBef>
                  <a:buFont typeface="Arial" charset="0"/>
                  <a:buChar char="•"/>
                  <a:defRPr/>
                </a:pPr>
                <a:endParaRPr lang="en-US" dirty="0">
                  <a:latin typeface="Calibri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4318" y="4617881"/>
                <a:ext cx="8785275" cy="2113507"/>
              </a:xfrm>
              <a:blipFill>
                <a:blip r:embed="rId3"/>
                <a:stretch>
                  <a:fillRect l="-867" t="-1796" b="-2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CCC9B3E-66E4-B845-AF56-212260EDE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92" y="1890096"/>
            <a:ext cx="2532185" cy="6734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1FB2ED-B70F-3E44-A272-2E3FA3B628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53768" b="-12089"/>
          <a:stretch/>
        </p:blipFill>
        <p:spPr>
          <a:xfrm>
            <a:off x="601392" y="2889775"/>
            <a:ext cx="2243797" cy="3619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597ADC-11CF-BE43-9C5F-3A8472B989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711" t="-52072" r="-1886" b="-20024"/>
          <a:stretch/>
        </p:blipFill>
        <p:spPr>
          <a:xfrm>
            <a:off x="457199" y="3221503"/>
            <a:ext cx="2532185" cy="5556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45381F-07DF-F14B-B263-CB9AD21DF8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2174" y="1657329"/>
            <a:ext cx="4767092" cy="332644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C2D83C-7510-3C4D-B8E0-1AE473037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21BFB9B-0ABF-8B4C-91F4-72B72B54D941}" type="slidenum">
              <a:rPr lang="en-US" smtClean="0"/>
              <a:pPr algn="r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37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1A110-D3B2-C54F-BA31-EAE4058B1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Distributions &amp; Error bars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9FF65-182D-A14B-B09E-7A4354577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354500"/>
            <a:ext cx="8229600" cy="302871"/>
          </a:xfrm>
        </p:spPr>
        <p:txBody>
          <a:bodyPr anchor="b">
            <a:normAutofit/>
          </a:bodyPr>
          <a:lstStyle/>
          <a:p>
            <a:r>
              <a:rPr lang="en-US" sz="1200" dirty="0">
                <a:hlinkClick r:id="rId2"/>
              </a:rPr>
              <a:t>Error bars in experimental biology https://</a:t>
            </a:r>
            <a:r>
              <a:rPr lang="en-US" sz="1200" dirty="0" err="1">
                <a:hlinkClick r:id="rId2"/>
              </a:rPr>
              <a:t>rupress.org</a:t>
            </a:r>
            <a:r>
              <a:rPr lang="en-US" sz="1200" dirty="0">
                <a:hlinkClick r:id="rId2"/>
              </a:rPr>
              <a:t>/</a:t>
            </a:r>
            <a:r>
              <a:rPr lang="en-US" sz="1200" dirty="0" err="1">
                <a:hlinkClick r:id="rId2"/>
              </a:rPr>
              <a:t>jcb</a:t>
            </a:r>
            <a:r>
              <a:rPr lang="en-US" sz="1200" dirty="0">
                <a:hlinkClick r:id="rId2"/>
              </a:rPr>
              <a:t>/article/177/1/7/34602</a:t>
            </a:r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E79CBC-98A1-A841-9760-C238B441B783}"/>
              </a:ext>
            </a:extLst>
          </p:cNvPr>
          <p:cNvSpPr txBox="1"/>
          <p:nvPr/>
        </p:nvSpPr>
        <p:spPr>
          <a:xfrm>
            <a:off x="371856" y="1842685"/>
            <a:ext cx="468195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Error bars 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give you a measure of the </a:t>
            </a:r>
            <a:r>
              <a:rPr lang="en-US" sz="2400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accuracy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of a measurement, calculation or inferred estimate of a quantity</a:t>
            </a:r>
          </a:p>
          <a:p>
            <a:pPr algn="ctr"/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SD Standard deviation respect to the mean value (discrete distribution)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 / SEM Standard error of 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CI Confidence interval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6E0D9A-FAB9-9B48-8FD5-06AF18908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144" y="1863524"/>
            <a:ext cx="3302000" cy="42164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BCD897-BC89-6543-A03A-B816D39EF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21BFB9B-0ABF-8B4C-91F4-72B72B54D941}" type="slidenum">
              <a:rPr lang="en-US" smtClean="0"/>
              <a:pPr algn="r"/>
              <a:t>15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A72A87-DB4F-E743-950D-24EA603AD249}"/>
              </a:ext>
            </a:extLst>
          </p:cNvPr>
          <p:cNvSpPr/>
          <p:nvPr/>
        </p:nvSpPr>
        <p:spPr>
          <a:xfrm>
            <a:off x="323559" y="1740645"/>
            <a:ext cx="4867420" cy="1790345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505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FB372-9A4C-0B4A-8315-D7079605C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0" y="274638"/>
            <a:ext cx="7533249" cy="1143000"/>
          </a:xfrm>
        </p:spPr>
        <p:txBody>
          <a:bodyPr/>
          <a:lstStyle/>
          <a:p>
            <a:pPr algn="l"/>
            <a:r>
              <a:rPr lang="en-US" dirty="0"/>
              <a:t>Standard deviation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85A85-1073-E546-86CD-9794B8622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842" y="2670531"/>
            <a:ext cx="8247230" cy="3797601"/>
          </a:xfrm>
        </p:spPr>
        <p:txBody>
          <a:bodyPr/>
          <a:lstStyle/>
          <a:p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Standard deviation</a:t>
            </a:r>
          </a:p>
          <a:p>
            <a:pPr algn="ctr"/>
            <a:endParaRPr lang="en-US" b="1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algn="ctr"/>
            <a:endParaRPr lang="en-US" b="1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algn="ctr"/>
            <a:endParaRPr lang="en-US" b="1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descriptive error bar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smaller SD the better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larger </a:t>
            </a:r>
            <a:r>
              <a:rPr lang="en-US" i="1" dirty="0"/>
              <a:t>n</a:t>
            </a:r>
            <a:r>
              <a:rPr lang="en-US" dirty="0"/>
              <a:t> means more accurate estimate of SD – get closer to SD of population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8C93D1-328B-EA4E-BC4D-AF6784720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21BFB9B-0ABF-8B4C-91F4-72B72B54D941}" type="slidenum">
              <a:rPr lang="en-US" smtClean="0"/>
              <a:pPr algn="r"/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6DEE53-0621-1244-8E26-C780BD59F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064" y="136525"/>
            <a:ext cx="1739900" cy="11557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B6150D6-1173-2647-80E8-5CFD6AB6ED13}"/>
              </a:ext>
            </a:extLst>
          </p:cNvPr>
          <p:cNvCxnSpPr>
            <a:cxnSpLocks/>
          </p:cNvCxnSpPr>
          <p:nvPr/>
        </p:nvCxnSpPr>
        <p:spPr>
          <a:xfrm>
            <a:off x="3770142" y="2007710"/>
            <a:ext cx="6893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1BC279F-6B7A-7D4C-BACB-BD199D625A0E}"/>
              </a:ext>
            </a:extLst>
          </p:cNvPr>
          <p:cNvSpPr txBox="1"/>
          <p:nvPr/>
        </p:nvSpPr>
        <p:spPr>
          <a:xfrm>
            <a:off x="4572000" y="1682685"/>
            <a:ext cx="44365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Sample of number of cappuccinos Dr V drinks per day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3CF5BC9-F8B0-7E4B-9AAD-507BEF7CE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3285" y="2725665"/>
            <a:ext cx="3603514" cy="23075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97C58B-7A7B-A44D-9495-E6C16F487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112" y="1879116"/>
            <a:ext cx="2697525" cy="3129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FADFC69-F80E-8A40-BBAA-0E94E4FEBE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557" y="3302808"/>
            <a:ext cx="3739243" cy="93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65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FB372-9A4C-0B4A-8315-D7079605C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0" y="274638"/>
            <a:ext cx="7533249" cy="1143000"/>
          </a:xfrm>
        </p:spPr>
        <p:txBody>
          <a:bodyPr/>
          <a:lstStyle/>
          <a:p>
            <a:pPr algn="l"/>
            <a:r>
              <a:rPr lang="en-US" dirty="0"/>
              <a:t>Standard error of mean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8C93D1-328B-EA4E-BC4D-AF6784720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21BFB9B-0ABF-8B4C-91F4-72B72B54D941}" type="slidenum">
              <a:rPr lang="en-US" smtClean="0"/>
              <a:pPr algn="r"/>
              <a:t>17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C67723-82A5-E243-AA18-A6308851EA94}"/>
              </a:ext>
            </a:extLst>
          </p:cNvPr>
          <p:cNvSpPr txBox="1">
            <a:spLocks/>
          </p:cNvSpPr>
          <p:nvPr/>
        </p:nvSpPr>
        <p:spPr>
          <a:xfrm>
            <a:off x="168812" y="2919087"/>
            <a:ext cx="7913077" cy="4395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Standard error of mean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6DEE53-0621-1244-8E26-C780BD59F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865" y="345881"/>
            <a:ext cx="1213024" cy="80573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B6150D6-1173-2647-80E8-5CFD6AB6ED13}"/>
              </a:ext>
            </a:extLst>
          </p:cNvPr>
          <p:cNvCxnSpPr>
            <a:cxnSpLocks/>
          </p:cNvCxnSpPr>
          <p:nvPr/>
        </p:nvCxnSpPr>
        <p:spPr>
          <a:xfrm flipV="1">
            <a:off x="3847515" y="2202802"/>
            <a:ext cx="8686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1BC279F-6B7A-7D4C-BACB-BD199D625A0E}"/>
              </a:ext>
            </a:extLst>
          </p:cNvPr>
          <p:cNvSpPr txBox="1"/>
          <p:nvPr/>
        </p:nvSpPr>
        <p:spPr>
          <a:xfrm>
            <a:off x="168812" y="1724834"/>
            <a:ext cx="36787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Samples of number of cappuccinos Dr V drinks per day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CFD39E5-1848-C348-89A6-3E66F4AB1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4543" y="3467728"/>
            <a:ext cx="3937384" cy="258896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98E54A0-72AF-F04C-A248-C4BE1417408C}"/>
              </a:ext>
            </a:extLst>
          </p:cNvPr>
          <p:cNvCxnSpPr/>
          <p:nvPr/>
        </p:nvCxnSpPr>
        <p:spPr>
          <a:xfrm>
            <a:off x="6723575" y="3277772"/>
            <a:ext cx="0" cy="2208627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FFC1194-571F-1D46-A1F0-5C14AD7D24EE}"/>
              </a:ext>
            </a:extLst>
          </p:cNvPr>
          <p:cNvCxnSpPr/>
          <p:nvPr/>
        </p:nvCxnSpPr>
        <p:spPr>
          <a:xfrm>
            <a:off x="7109360" y="3277771"/>
            <a:ext cx="0" cy="2208627"/>
          </a:xfrm>
          <a:prstGeom prst="line">
            <a:avLst/>
          </a:prstGeom>
          <a:ln>
            <a:solidFill>
              <a:srgbClr val="0432FF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A4B6C3A3-302D-4C48-A5F6-365DF5525AA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72680" y="2919087"/>
            <a:ext cx="339009" cy="32301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162C004-E0EE-CB41-BB4C-AB9F2752BC5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32642" y="2932491"/>
            <a:ext cx="303894" cy="28159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2C792BA-38AF-DB4E-A5A0-BC06C9D334B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18921" y="2279641"/>
            <a:ext cx="2697538" cy="31299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1A2F20B-61A5-EF44-9AC9-6A30CD7F835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18920" y="1750951"/>
            <a:ext cx="2697525" cy="31299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C87EC36-2C45-AB47-9B4C-5FCF4633F7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460" y="3549114"/>
            <a:ext cx="1218481" cy="628991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E95AE86-C874-474C-AA93-C128C05A0274}"/>
              </a:ext>
            </a:extLst>
          </p:cNvPr>
          <p:cNvSpPr/>
          <p:nvPr/>
        </p:nvSpPr>
        <p:spPr>
          <a:xfrm>
            <a:off x="168812" y="4433085"/>
            <a:ext cx="397569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inferential error bar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estimate of variation between samples / uncertainty in mean</a:t>
            </a:r>
          </a:p>
          <a:p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67F11EF-587B-164A-A88B-4C4FB8EEC81A}"/>
              </a:ext>
            </a:extLst>
          </p:cNvPr>
          <p:cNvCxnSpPr/>
          <p:nvPr/>
        </p:nvCxnSpPr>
        <p:spPr>
          <a:xfrm flipV="1">
            <a:off x="1541941" y="3549114"/>
            <a:ext cx="1023554" cy="68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C648633-33A6-E240-8D12-88DD6AC34658}"/>
              </a:ext>
            </a:extLst>
          </p:cNvPr>
          <p:cNvSpPr txBox="1"/>
          <p:nvPr/>
        </p:nvSpPr>
        <p:spPr>
          <a:xfrm>
            <a:off x="2600857" y="3365608"/>
            <a:ext cx="16979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Stdev</a:t>
            </a:r>
            <a:r>
              <a:rPr lang="en-US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of sample</a:t>
            </a:r>
          </a:p>
        </p:txBody>
      </p:sp>
    </p:spTree>
    <p:extLst>
      <p:ext uri="{BB962C8B-B14F-4D97-AF65-F5344CB8AC3E}">
        <p14:creationId xmlns:p14="http://schemas.microsoft.com/office/powerpoint/2010/main" val="1198965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5211-2834-4324-AE2A-3B2E274E8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 (CI)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80C4C-D563-496A-A482-3D704BBAB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96918"/>
            <a:ext cx="4593102" cy="5250996"/>
          </a:xfrm>
        </p:spPr>
        <p:txBody>
          <a:bodyPr>
            <a:normAutofit/>
          </a:bodyPr>
          <a:lstStyle/>
          <a:p>
            <a:pPr indent="-285750">
              <a:spcBef>
                <a:spcPts val="800"/>
              </a:spcBef>
              <a:defRPr/>
            </a:pPr>
            <a:r>
              <a:rPr lang="en-US" dirty="0"/>
              <a:t>Confidence interval error bars tell us about the reliability of the measurement. </a:t>
            </a:r>
          </a:p>
          <a:p>
            <a:pPr indent="-285750">
              <a:spcBef>
                <a:spcPts val="800"/>
              </a:spcBef>
              <a:defRPr/>
            </a:pPr>
            <a:endParaRPr lang="en-US" dirty="0"/>
          </a:p>
          <a:p>
            <a:r>
              <a:rPr lang="en-US" dirty="0"/>
              <a:t>We will get back to confidence intervals after we talk about hypothesis testing and </a:t>
            </a:r>
            <a:r>
              <a:rPr lang="en-US" i="1" dirty="0"/>
              <a:t>p</a:t>
            </a:r>
            <a:r>
              <a:rPr lang="en-US" dirty="0"/>
              <a:t>-value.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5D636-284D-3644-845C-2D2C05CA9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21BFB9B-0ABF-8B4C-91F4-72B72B54D941}" type="slidenum">
              <a:rPr lang="en-US" smtClean="0"/>
              <a:pPr algn="r"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97101-C009-1F48-A4B4-522C7338A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1796918"/>
            <a:ext cx="3003091" cy="393426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EEEA34-CD0D-B543-8DA8-2A796FC7FC07}"/>
              </a:ext>
            </a:extLst>
          </p:cNvPr>
          <p:cNvSpPr txBox="1">
            <a:spLocks/>
          </p:cNvSpPr>
          <p:nvPr/>
        </p:nvSpPr>
        <p:spPr>
          <a:xfrm>
            <a:off x="457200" y="6498857"/>
            <a:ext cx="8229600" cy="3028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4"/>
              </a:rPr>
              <a:t>Error bars in experimental biology https://rupress.org/jcb/article/177/1/7/34602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1CB3D-FD2A-EF4D-BCDC-F053293F28A1}"/>
              </a:ext>
            </a:extLst>
          </p:cNvPr>
          <p:cNvSpPr txBox="1"/>
          <p:nvPr/>
        </p:nvSpPr>
        <p:spPr>
          <a:xfrm>
            <a:off x="652360" y="4744248"/>
            <a:ext cx="4986440" cy="175432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Confidence intervals.</a:t>
            </a: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Means and 95% CIs for 20 independent sets of results, each of size </a:t>
            </a:r>
            <a:r>
              <a:rPr lang="en-US" sz="12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= 10, from a population with mean </a:t>
            </a:r>
            <a:r>
              <a:rPr lang="el-GR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μ = 40 (</a:t>
            </a: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marked by the dotted line). In the long run we expect 95% of such CIs to capture </a:t>
            </a:r>
            <a:r>
              <a:rPr lang="el-GR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μ; </a:t>
            </a: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here 18 do so (large black dots) and 2 do not (open circles). Successive CIs vary considerably, not only in position relative to </a:t>
            </a:r>
            <a:r>
              <a:rPr lang="el-GR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μ, </a:t>
            </a: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but also in length. The variation from CI to CI would be less for larger sets of results, for example </a:t>
            </a:r>
            <a:r>
              <a:rPr lang="en-US" sz="12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= 30 or more, but variation in position and in CI length would be even greater for smaller samples, for example </a:t>
            </a:r>
            <a:r>
              <a:rPr lang="en-US" sz="12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= 3.</a:t>
            </a:r>
          </a:p>
        </p:txBody>
      </p:sp>
    </p:spTree>
    <p:extLst>
      <p:ext uri="{BB962C8B-B14F-4D97-AF65-F5344CB8AC3E}">
        <p14:creationId xmlns:p14="http://schemas.microsoft.com/office/powerpoint/2010/main" val="299212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334FA-FDA9-0A40-A67C-0B4310AA5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see PMFs in </a:t>
            </a:r>
            <a:r>
              <a:rPr lang="en-US" dirty="0" err="1"/>
              <a:t>Jupyter</a:t>
            </a:r>
            <a:r>
              <a:rPr lang="en-US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D0CCD-7A7F-854D-921A-AA0EAC908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</a:t>
            </a:r>
            <a:r>
              <a:rPr lang="en-US" b="1" dirty="0"/>
              <a:t>L4_Distributions.ipynb </a:t>
            </a:r>
            <a:r>
              <a:rPr lang="en-US" dirty="0"/>
              <a:t>notebook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2C1EAD-BD7A-B64F-9663-2B013D6A1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21BFB9B-0ABF-8B4C-91F4-72B72B54D941}" type="slidenum">
              <a:rPr lang="en-US" smtClean="0"/>
              <a:pPr algn="r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903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46404-825F-AF41-80DC-2315D78C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D1200-1F3E-E944-8D0D-1D08F018A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Ken </a:t>
            </a:r>
            <a:r>
              <a:rPr lang="en-US" dirty="0" err="1"/>
              <a:t>Yashura</a:t>
            </a:r>
            <a:r>
              <a:rPr lang="en-US" dirty="0"/>
              <a:t> from the Office for the Advancement of Engineering Teaching &amp; Learning ET&amp;L will be taking the 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first 20min of lecture on Thursday 01/28/2021 </a:t>
            </a:r>
            <a:r>
              <a:rPr lang="en-US" dirty="0"/>
              <a:t>to assess the 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Please participate – </a:t>
            </a:r>
            <a:r>
              <a:rPr lang="en-US" b="1" dirty="0">
                <a:solidFill>
                  <a:srgbClr val="0432FF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your feedback is fundamental 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to us! </a:t>
            </a:r>
            <a:r>
              <a:rPr lang="en-US" dirty="0"/>
              <a:t>It helps us understand what works and what does not work with the 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will not be present during the evaluation – your 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feedback is confidential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Lecture will start right after the evaluation.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47C16-5183-4A4D-8C02-0C3B6027C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21BFB9B-0ABF-8B4C-91F4-72B72B54D941}" type="slidenum">
              <a:rPr lang="en-US" smtClean="0"/>
              <a:pPr algn="r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065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</a:t>
            </a:r>
            <a:r>
              <a:rPr lang="en-US" dirty="0" err="1"/>
              <a:t>distrib</a:t>
            </a:r>
            <a:r>
              <a:rPr lang="en-US" dirty="0"/>
              <a:t>. – </a:t>
            </a:r>
            <a:r>
              <a:rPr lang="en-US" dirty="0">
                <a:solidFill>
                  <a:schemeClr val="accent2"/>
                </a:solidFill>
              </a:rPr>
              <a:t>Normal</a:t>
            </a:r>
            <a:r>
              <a:rPr lang="en-US" dirty="0">
                <a:solidFill>
                  <a:srgbClr val="941651"/>
                </a:solidFill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defRPr/>
            </a:pPr>
            <a:r>
              <a:rPr lang="en-US" sz="2200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Normal distribution</a:t>
            </a:r>
            <a:r>
              <a:rPr lang="en-US" sz="2200" dirty="0"/>
              <a:t>	</a:t>
            </a:r>
          </a:p>
          <a:p>
            <a:pPr>
              <a:spcBef>
                <a:spcPts val="800"/>
              </a:spcBef>
              <a:defRPr/>
            </a:pPr>
            <a:endParaRPr lang="en-US" sz="2200" dirty="0"/>
          </a:p>
          <a:p>
            <a:pPr>
              <a:spcBef>
                <a:spcPts val="800"/>
              </a:spcBef>
              <a:defRPr/>
            </a:pPr>
            <a:endParaRPr lang="en-US" sz="2200" dirty="0"/>
          </a:p>
          <a:p>
            <a:pPr>
              <a:spcBef>
                <a:spcPts val="800"/>
              </a:spcBef>
              <a:defRPr/>
            </a:pPr>
            <a:endParaRPr lang="en-US" sz="2200" dirty="0"/>
          </a:p>
          <a:p>
            <a:pPr>
              <a:spcBef>
                <a:spcPts val="800"/>
              </a:spcBef>
              <a:defRPr/>
            </a:pPr>
            <a:endParaRPr lang="en-US" sz="1000" dirty="0"/>
          </a:p>
          <a:p>
            <a:pPr>
              <a:spcBef>
                <a:spcPts val="800"/>
              </a:spcBef>
              <a:defRPr/>
            </a:pPr>
            <a:r>
              <a:rPr lang="en-US" sz="2200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Standard normal distribution</a:t>
            </a:r>
          </a:p>
          <a:p>
            <a:pPr>
              <a:spcBef>
                <a:spcPts val="800"/>
              </a:spcBef>
              <a:defRPr/>
            </a:pPr>
            <a:r>
              <a:rPr lang="en-US" sz="2200" dirty="0"/>
              <a:t>mean = 0 &amp; std. dev. = 1			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7012A6-091E-A343-8798-9E98FC131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6" y="2661472"/>
            <a:ext cx="2839329" cy="6620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659E21-10D4-C64F-B6A2-0E9A7A92A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56" y="5097715"/>
            <a:ext cx="2286720" cy="6924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DC1128-A005-EB47-8CCE-18C837038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1584" y="3904524"/>
            <a:ext cx="4912416" cy="295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9E87C0-6399-4D44-A6D6-418DE243B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21BFB9B-0ABF-8B4C-91F4-72B72B54D941}" type="slidenum">
              <a:rPr lang="en-US" smtClean="0"/>
              <a:pPr algn="r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13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</a:t>
            </a:r>
            <a:r>
              <a:rPr lang="en-US" dirty="0" err="1"/>
              <a:t>distrib</a:t>
            </a:r>
            <a:r>
              <a:rPr lang="en-US" dirty="0"/>
              <a:t>. – </a:t>
            </a:r>
            <a:r>
              <a:rPr lang="en-US" dirty="0">
                <a:solidFill>
                  <a:schemeClr val="accent2"/>
                </a:solidFill>
              </a:rPr>
              <a:t>Gamma</a:t>
            </a:r>
            <a:r>
              <a:rPr lang="en-US" dirty="0">
                <a:solidFill>
                  <a:srgbClr val="941651"/>
                </a:solidFill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defRPr/>
            </a:pPr>
            <a:r>
              <a:rPr lang="en-US" dirty="0"/>
              <a:t>The 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gamma distribution </a:t>
            </a:r>
            <a:r>
              <a:rPr lang="en-US" dirty="0"/>
              <a:t>describes the distribution of </a:t>
            </a:r>
            <a:r>
              <a:rPr lang="en-US" b="1" dirty="0"/>
              <a:t>waiting times </a:t>
            </a:r>
            <a:r>
              <a:rPr lang="en-US" dirty="0"/>
              <a:t>until the next </a:t>
            </a:r>
            <a:r>
              <a:rPr lang="en-US" i="1" dirty="0"/>
              <a:t>k</a:t>
            </a:r>
            <a:r>
              <a:rPr lang="en-US" dirty="0"/>
              <a:t>-</a:t>
            </a:r>
            <a:r>
              <a:rPr lang="en-US" dirty="0" err="1"/>
              <a:t>th</a:t>
            </a:r>
            <a:r>
              <a:rPr lang="en-US" dirty="0"/>
              <a:t> Poisson distributed occurrence</a:t>
            </a:r>
          </a:p>
          <a:p>
            <a:pPr marL="12700" lvl="1" indent="0">
              <a:buNone/>
            </a:pPr>
            <a:endParaRPr lang="en-US" dirty="0"/>
          </a:p>
          <a:p>
            <a:pPr marL="12700" lvl="1" indent="0">
              <a:buNone/>
            </a:pPr>
            <a:endParaRPr lang="en-US" dirty="0"/>
          </a:p>
          <a:p>
            <a:pPr marL="12700" lvl="1" indent="0">
              <a:buNone/>
            </a:pPr>
            <a:endParaRPr lang="en-US" dirty="0"/>
          </a:p>
          <a:p>
            <a:pPr marL="12700" lvl="1" indent="0">
              <a:buNone/>
            </a:pPr>
            <a:endParaRPr lang="en-US" dirty="0"/>
          </a:p>
          <a:p>
            <a:pPr marL="12700" lvl="1" indent="0">
              <a:buNone/>
            </a:pPr>
            <a:endParaRPr lang="en-US" dirty="0"/>
          </a:p>
          <a:p>
            <a:pPr marL="12700" lvl="1" indent="0">
              <a:buNone/>
            </a:pPr>
            <a:endParaRPr lang="en-US" dirty="0"/>
          </a:p>
          <a:p>
            <a:pPr marL="12700" lvl="1" indent="0">
              <a:buNone/>
            </a:pP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E.g. Consider a spectroscopic experiment that collects a set of single molecule data: individual times between chemical reactions (i.e., the inverse of a reaction rate)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spcBef>
                <a:spcPts val="800"/>
              </a:spcBef>
              <a:buNone/>
              <a:defRPr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894BA5-2F64-C047-9E09-4B2A80C46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774" y="3137322"/>
            <a:ext cx="2680856" cy="9120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AE7FBD-BD9A-1342-B4B3-AE716A5B8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008" y="4356516"/>
            <a:ext cx="2373443" cy="3061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1B35583-1120-BA49-9D91-B5A4A736895C}"/>
              </a:ext>
            </a:extLst>
          </p:cNvPr>
          <p:cNvCxnSpPr>
            <a:cxnSpLocks/>
          </p:cNvCxnSpPr>
          <p:nvPr/>
        </p:nvCxnSpPr>
        <p:spPr>
          <a:xfrm>
            <a:off x="4350099" y="4696328"/>
            <a:ext cx="493568" cy="23747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A02578E-16B2-904A-B2D5-B4908EC4F2B0}"/>
              </a:ext>
            </a:extLst>
          </p:cNvPr>
          <p:cNvCxnSpPr>
            <a:cxnSpLocks/>
          </p:cNvCxnSpPr>
          <p:nvPr/>
        </p:nvCxnSpPr>
        <p:spPr>
          <a:xfrm flipH="1">
            <a:off x="1496942" y="4670285"/>
            <a:ext cx="420832" cy="18542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13748EC-45D4-8C47-BDFB-4FE6F8D705EC}"/>
              </a:ext>
            </a:extLst>
          </p:cNvPr>
          <p:cNvSpPr txBox="1"/>
          <p:nvPr/>
        </p:nvSpPr>
        <p:spPr>
          <a:xfrm>
            <a:off x="520392" y="4762995"/>
            <a:ext cx="976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shape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ABC7C4-F974-0A48-89A0-09E5E9783215}"/>
              </a:ext>
            </a:extLst>
          </p:cNvPr>
          <p:cNvSpPr txBox="1"/>
          <p:nvPr/>
        </p:nvSpPr>
        <p:spPr>
          <a:xfrm>
            <a:off x="4788134" y="4803897"/>
            <a:ext cx="851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scale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C3141A-90E4-A348-A86F-BA0E59893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21BFB9B-0ABF-8B4C-91F4-72B72B54D941}" type="slidenum">
              <a:rPr lang="en-US" smtClean="0"/>
              <a:pPr algn="r"/>
              <a:t>21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F5F849-DC8C-4C4F-A39A-150F7EBD0D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4077" y="2822689"/>
            <a:ext cx="3330150" cy="250789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80C1EAA-C276-3949-8443-66C8F6F5BF03}"/>
              </a:ext>
            </a:extLst>
          </p:cNvPr>
          <p:cNvSpPr/>
          <p:nvPr/>
        </p:nvSpPr>
        <p:spPr>
          <a:xfrm>
            <a:off x="13398" y="6538912"/>
            <a:ext cx="43367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6"/>
              </a:rPr>
              <a:t>https://</a:t>
            </a:r>
            <a:r>
              <a:rPr lang="en-US" sz="12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6"/>
              </a:rPr>
              <a:t>en.wikipedia.org</a:t>
            </a:r>
            <a:r>
              <a:rPr lang="en-US" sz="12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6"/>
              </a:rPr>
              <a:t>/wiki/</a:t>
            </a:r>
            <a:r>
              <a:rPr lang="en-US" sz="12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6"/>
              </a:rPr>
              <a:t>Gamma_distribution</a:t>
            </a:r>
            <a:endParaRPr lang="en-US" sz="12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85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Cumulative distribution function </a:t>
            </a:r>
            <a:br>
              <a:rPr lang="en-US" sz="3600" dirty="0"/>
            </a:br>
            <a:r>
              <a:rPr lang="en-US" sz="3600" dirty="0"/>
              <a:t>(CDF)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defRPr/>
            </a:pPr>
            <a:r>
              <a:rPr lang="en-US" dirty="0"/>
              <a:t>Probability distribution functions PDF, PMF: probability of </a:t>
            </a:r>
            <a:r>
              <a:rPr lang="en-US" b="1" dirty="0"/>
              <a:t>drawing a sample with a value </a:t>
            </a:r>
            <a:r>
              <a:rPr lang="en-US" b="1" i="1" dirty="0"/>
              <a:t>X</a:t>
            </a:r>
            <a:endParaRPr lang="en-US" b="1" dirty="0"/>
          </a:p>
          <a:p>
            <a:pPr>
              <a:spcBef>
                <a:spcPts val="800"/>
              </a:spcBef>
              <a:defRPr/>
            </a:pPr>
            <a:endParaRPr lang="en-US" sz="200" dirty="0"/>
          </a:p>
          <a:p>
            <a:pPr>
              <a:spcBef>
                <a:spcPts val="800"/>
              </a:spcBef>
              <a:defRPr/>
            </a:pPr>
            <a:r>
              <a:rPr lang="en-US" b="1" dirty="0"/>
              <a:t>Cumulative</a:t>
            </a:r>
            <a:r>
              <a:rPr lang="en-US" dirty="0"/>
              <a:t> </a:t>
            </a:r>
            <a:r>
              <a:rPr lang="en-US" b="1" dirty="0"/>
              <a:t>distribution function (CDF) </a:t>
            </a:r>
            <a:r>
              <a:rPr lang="en-US" dirty="0"/>
              <a:t>is the probability of drawing a value from the </a:t>
            </a:r>
            <a:r>
              <a:rPr lang="en-US" dirty="0">
                <a:solidFill>
                  <a:srgbClr val="0432FF"/>
                </a:solidFill>
              </a:rPr>
              <a:t>distribution </a:t>
            </a:r>
            <a:r>
              <a:rPr lang="en-US" b="1" dirty="0">
                <a:solidFill>
                  <a:srgbClr val="0432FF"/>
                </a:solidFill>
              </a:rPr>
              <a:t>less than </a:t>
            </a:r>
            <a:r>
              <a:rPr lang="en-US" b="1" i="1" dirty="0">
                <a:solidFill>
                  <a:srgbClr val="0432FF"/>
                </a:solidFill>
              </a:rPr>
              <a:t>x</a:t>
            </a:r>
            <a:r>
              <a:rPr lang="en-US" dirty="0">
                <a:solidFill>
                  <a:srgbClr val="0432FF"/>
                </a:solidFill>
              </a:rPr>
              <a:t>.   </a:t>
            </a:r>
          </a:p>
          <a:p>
            <a:pPr>
              <a:spcBef>
                <a:spcPts val="800"/>
              </a:spcBef>
              <a:defRPr/>
            </a:pPr>
            <a:endParaRPr lang="en-US" dirty="0"/>
          </a:p>
          <a:p>
            <a:pPr>
              <a:spcBef>
                <a:spcPts val="800"/>
              </a:spcBef>
              <a:defRPr/>
            </a:pPr>
            <a:endParaRPr lang="en-US" dirty="0"/>
          </a:p>
          <a:p>
            <a:pPr>
              <a:spcBef>
                <a:spcPts val="800"/>
              </a:spcBef>
              <a:defRPr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2B4B2-E56F-294F-AF8A-62D540446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22" y="4085716"/>
            <a:ext cx="2324100" cy="2828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B9D183-5B87-EE40-867D-6423AD54B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584" y="3904524"/>
            <a:ext cx="4912416" cy="295347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43B986A-72C2-8B4C-AC69-CA9C427D55D5}"/>
              </a:ext>
            </a:extLst>
          </p:cNvPr>
          <p:cNvSpPr/>
          <p:nvPr/>
        </p:nvSpPr>
        <p:spPr>
          <a:xfrm>
            <a:off x="5362093" y="4702664"/>
            <a:ext cx="1281775" cy="1628690"/>
          </a:xfrm>
          <a:custGeom>
            <a:avLst/>
            <a:gdLst>
              <a:gd name="connsiteX0" fmla="*/ 0 w 1239528"/>
              <a:gd name="connsiteY0" fmla="*/ 0 h 1779161"/>
              <a:gd name="connsiteX1" fmla="*/ 1239528 w 1239528"/>
              <a:gd name="connsiteY1" fmla="*/ 0 h 1779161"/>
              <a:gd name="connsiteX2" fmla="*/ 1239528 w 1239528"/>
              <a:gd name="connsiteY2" fmla="*/ 1779161 h 1779161"/>
              <a:gd name="connsiteX3" fmla="*/ 0 w 1239528"/>
              <a:gd name="connsiteY3" fmla="*/ 1779161 h 1779161"/>
              <a:gd name="connsiteX4" fmla="*/ 0 w 1239528"/>
              <a:gd name="connsiteY4" fmla="*/ 0 h 1779161"/>
              <a:gd name="connsiteX0" fmla="*/ 844952 w 1239528"/>
              <a:gd name="connsiteY0" fmla="*/ 1157468 h 1779161"/>
              <a:gd name="connsiteX1" fmla="*/ 1239528 w 1239528"/>
              <a:gd name="connsiteY1" fmla="*/ 0 h 1779161"/>
              <a:gd name="connsiteX2" fmla="*/ 1239528 w 1239528"/>
              <a:gd name="connsiteY2" fmla="*/ 1779161 h 1779161"/>
              <a:gd name="connsiteX3" fmla="*/ 0 w 1239528"/>
              <a:gd name="connsiteY3" fmla="*/ 1779161 h 1779161"/>
              <a:gd name="connsiteX4" fmla="*/ 844952 w 1239528"/>
              <a:gd name="connsiteY4" fmla="*/ 1157468 h 1779161"/>
              <a:gd name="connsiteX0" fmla="*/ 844952 w 1274252"/>
              <a:gd name="connsiteY0" fmla="*/ 1006997 h 1628690"/>
              <a:gd name="connsiteX1" fmla="*/ 1274252 w 1274252"/>
              <a:gd name="connsiteY1" fmla="*/ 0 h 1628690"/>
              <a:gd name="connsiteX2" fmla="*/ 1239528 w 1274252"/>
              <a:gd name="connsiteY2" fmla="*/ 1628690 h 1628690"/>
              <a:gd name="connsiteX3" fmla="*/ 0 w 1274252"/>
              <a:gd name="connsiteY3" fmla="*/ 1628690 h 1628690"/>
              <a:gd name="connsiteX4" fmla="*/ 844952 w 1274252"/>
              <a:gd name="connsiteY4" fmla="*/ 1006997 h 1628690"/>
              <a:gd name="connsiteX0" fmla="*/ 729206 w 1274252"/>
              <a:gd name="connsiteY0" fmla="*/ 1273215 h 1628690"/>
              <a:gd name="connsiteX1" fmla="*/ 1274252 w 1274252"/>
              <a:gd name="connsiteY1" fmla="*/ 0 h 1628690"/>
              <a:gd name="connsiteX2" fmla="*/ 1239528 w 1274252"/>
              <a:gd name="connsiteY2" fmla="*/ 1628690 h 1628690"/>
              <a:gd name="connsiteX3" fmla="*/ 0 w 1274252"/>
              <a:gd name="connsiteY3" fmla="*/ 1628690 h 1628690"/>
              <a:gd name="connsiteX4" fmla="*/ 729206 w 1274252"/>
              <a:gd name="connsiteY4" fmla="*/ 1273215 h 1628690"/>
              <a:gd name="connsiteX0" fmla="*/ 737380 w 1282426"/>
              <a:gd name="connsiteY0" fmla="*/ 1275601 h 1631076"/>
              <a:gd name="connsiteX1" fmla="*/ 1282426 w 1282426"/>
              <a:gd name="connsiteY1" fmla="*/ 2386 h 1631076"/>
              <a:gd name="connsiteX2" fmla="*/ 1247702 w 1282426"/>
              <a:gd name="connsiteY2" fmla="*/ 1631076 h 1631076"/>
              <a:gd name="connsiteX3" fmla="*/ 8174 w 1282426"/>
              <a:gd name="connsiteY3" fmla="*/ 1631076 h 1631076"/>
              <a:gd name="connsiteX4" fmla="*/ 737380 w 1282426"/>
              <a:gd name="connsiteY4" fmla="*/ 1275601 h 1631076"/>
              <a:gd name="connsiteX0" fmla="*/ 794604 w 1281776"/>
              <a:gd name="connsiteY0" fmla="*/ 1356461 h 1630914"/>
              <a:gd name="connsiteX1" fmla="*/ 1281776 w 1281776"/>
              <a:gd name="connsiteY1" fmla="*/ 2224 h 1630914"/>
              <a:gd name="connsiteX2" fmla="*/ 1247052 w 1281776"/>
              <a:gd name="connsiteY2" fmla="*/ 1630914 h 1630914"/>
              <a:gd name="connsiteX3" fmla="*/ 7524 w 1281776"/>
              <a:gd name="connsiteY3" fmla="*/ 1630914 h 1630914"/>
              <a:gd name="connsiteX4" fmla="*/ 794604 w 1281776"/>
              <a:gd name="connsiteY4" fmla="*/ 1356461 h 1630914"/>
              <a:gd name="connsiteX0" fmla="*/ 794604 w 1281776"/>
              <a:gd name="connsiteY0" fmla="*/ 1356461 h 1630914"/>
              <a:gd name="connsiteX1" fmla="*/ 1281776 w 1281776"/>
              <a:gd name="connsiteY1" fmla="*/ 2224 h 1630914"/>
              <a:gd name="connsiteX2" fmla="*/ 1270202 w 1281776"/>
              <a:gd name="connsiteY2" fmla="*/ 1630914 h 1630914"/>
              <a:gd name="connsiteX3" fmla="*/ 7524 w 1281776"/>
              <a:gd name="connsiteY3" fmla="*/ 1630914 h 1630914"/>
              <a:gd name="connsiteX4" fmla="*/ 794604 w 1281776"/>
              <a:gd name="connsiteY4" fmla="*/ 1356461 h 1630914"/>
              <a:gd name="connsiteX0" fmla="*/ 863395 w 1281119"/>
              <a:gd name="connsiteY0" fmla="*/ 1414232 h 1630811"/>
              <a:gd name="connsiteX1" fmla="*/ 1281119 w 1281119"/>
              <a:gd name="connsiteY1" fmla="*/ 2121 h 1630811"/>
              <a:gd name="connsiteX2" fmla="*/ 1269545 w 1281119"/>
              <a:gd name="connsiteY2" fmla="*/ 1630811 h 1630811"/>
              <a:gd name="connsiteX3" fmla="*/ 6867 w 1281119"/>
              <a:gd name="connsiteY3" fmla="*/ 1630811 h 1630811"/>
              <a:gd name="connsiteX4" fmla="*/ 863395 w 1281119"/>
              <a:gd name="connsiteY4" fmla="*/ 1414232 h 1630811"/>
              <a:gd name="connsiteX0" fmla="*/ 863395 w 1281119"/>
              <a:gd name="connsiteY0" fmla="*/ 1412111 h 1628690"/>
              <a:gd name="connsiteX1" fmla="*/ 1281119 w 1281119"/>
              <a:gd name="connsiteY1" fmla="*/ 0 h 1628690"/>
              <a:gd name="connsiteX2" fmla="*/ 1269545 w 1281119"/>
              <a:gd name="connsiteY2" fmla="*/ 1628690 h 1628690"/>
              <a:gd name="connsiteX3" fmla="*/ 6867 w 1281119"/>
              <a:gd name="connsiteY3" fmla="*/ 1628690 h 1628690"/>
              <a:gd name="connsiteX4" fmla="*/ 863395 w 1281119"/>
              <a:gd name="connsiteY4" fmla="*/ 1412111 h 1628690"/>
              <a:gd name="connsiteX0" fmla="*/ 794603 w 1281775"/>
              <a:gd name="connsiteY0" fmla="*/ 1423686 h 1628690"/>
              <a:gd name="connsiteX1" fmla="*/ 1281775 w 1281775"/>
              <a:gd name="connsiteY1" fmla="*/ 0 h 1628690"/>
              <a:gd name="connsiteX2" fmla="*/ 1270201 w 1281775"/>
              <a:gd name="connsiteY2" fmla="*/ 1628690 h 1628690"/>
              <a:gd name="connsiteX3" fmla="*/ 7523 w 1281775"/>
              <a:gd name="connsiteY3" fmla="*/ 1628690 h 1628690"/>
              <a:gd name="connsiteX4" fmla="*/ 794603 w 1281775"/>
              <a:gd name="connsiteY4" fmla="*/ 1423686 h 162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1775" h="1628690">
                <a:moveTo>
                  <a:pt x="794603" y="1423686"/>
                </a:moveTo>
                <a:cubicBezTo>
                  <a:pt x="1006978" y="1152238"/>
                  <a:pt x="1196721" y="253271"/>
                  <a:pt x="1281775" y="0"/>
                </a:cubicBezTo>
                <a:lnTo>
                  <a:pt x="1270201" y="1628690"/>
                </a:lnTo>
                <a:lnTo>
                  <a:pt x="7523" y="1628690"/>
                </a:lnTo>
                <a:cubicBezTo>
                  <a:pt x="-77531" y="1569444"/>
                  <a:pt x="582228" y="1695134"/>
                  <a:pt x="794603" y="1423686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056B0C-2364-764A-AC69-586B29EC6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21BFB9B-0ABF-8B4C-91F4-72B72B54D941}" type="slidenum">
              <a:rPr lang="en-US" smtClean="0"/>
              <a:pPr algn="r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450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Binomial CDF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77108" y="2566170"/>
            <a:ext cx="88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PMF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88752" y="2556883"/>
            <a:ext cx="88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CDF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E4EEC8-7CA4-A847-AED5-554BF9D06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135" y="1697494"/>
            <a:ext cx="2358583" cy="7677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D70AC7-9533-AD41-838C-D085C328B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918474"/>
            <a:ext cx="9144000" cy="29846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A99996-79A7-E148-B82C-954E3534888C}"/>
              </a:ext>
            </a:extLst>
          </p:cNvPr>
          <p:cNvSpPr txBox="1"/>
          <p:nvPr/>
        </p:nvSpPr>
        <p:spPr>
          <a:xfrm>
            <a:off x="7128360" y="1915327"/>
            <a:ext cx="1558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 = 0.5 ; n = 10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32F55-869E-9C41-8D25-386C9DE5F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21BFB9B-0ABF-8B4C-91F4-72B72B54D941}" type="slidenum">
              <a:rPr lang="en-US" smtClean="0"/>
              <a:pPr algn="r"/>
              <a:t>23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199781-D35F-D543-9B57-326DC9F57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7453" y="101252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90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Poisson CDF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60" y="2963487"/>
            <a:ext cx="3670300" cy="2936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791" y="2963487"/>
            <a:ext cx="3683000" cy="2946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39468" y="2734835"/>
            <a:ext cx="88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PMF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83952" y="2725548"/>
            <a:ext cx="88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CDF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3DC2E4-6E7A-7A41-85A5-A1E6B389D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2845" y="1851160"/>
            <a:ext cx="2078309" cy="67650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AE8DB1-2FF0-9142-B319-FFA954998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21BFB9B-0ABF-8B4C-91F4-72B72B54D941}" type="slidenum">
              <a:rPr lang="en-US" smtClean="0"/>
              <a:pPr algn="r"/>
              <a:t>24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4A61FFB-170A-8B49-9DFA-4E5A4AAC6979}"/>
              </a:ext>
            </a:extLst>
          </p:cNvPr>
          <p:cNvGrpSpPr/>
          <p:nvPr/>
        </p:nvGrpSpPr>
        <p:grpSpPr>
          <a:xfrm>
            <a:off x="1100613" y="141596"/>
            <a:ext cx="1797698" cy="1142562"/>
            <a:chOff x="5505921" y="1431706"/>
            <a:chExt cx="1797698" cy="1142562"/>
          </a:xfrm>
        </p:grpSpPr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926A53BD-7E9B-8940-A9FC-A67586476815}"/>
                </a:ext>
              </a:extLst>
            </p:cNvPr>
            <p:cNvSpPr/>
            <p:nvPr/>
          </p:nvSpPr>
          <p:spPr>
            <a:xfrm>
              <a:off x="5505921" y="1431706"/>
              <a:ext cx="1797698" cy="1142562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86F004A-F53A-8949-9FAF-D12942E3C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CFCFC"/>
                </a:clrFrom>
                <a:clrTo>
                  <a:srgbClr val="FCFCFC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801991" y="1637495"/>
              <a:ext cx="1205558" cy="626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97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Cumulative distribution function </a:t>
            </a:r>
            <a:br>
              <a:rPr lang="en-US" sz="3600" dirty="0"/>
            </a:br>
            <a:r>
              <a:rPr lang="en-US" sz="3600" dirty="0"/>
              <a:t>(CDF)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defRPr/>
            </a:pPr>
            <a:r>
              <a:rPr lang="en-US" dirty="0"/>
              <a:t>For a continuous distribution, F(</a:t>
            </a:r>
            <a:r>
              <a:rPr lang="en-US" i="1" dirty="0"/>
              <a:t>x</a:t>
            </a:r>
            <a:r>
              <a:rPr lang="en-US" dirty="0"/>
              <a:t>) is the integral of the PDF.</a:t>
            </a:r>
          </a:p>
          <a:p>
            <a:pPr>
              <a:spcBef>
                <a:spcPts val="800"/>
              </a:spcBef>
              <a:defRPr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18672" y="3324202"/>
            <a:ext cx="88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PDF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30316" y="3314915"/>
            <a:ext cx="88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CDF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1590" y="654825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https://</a:t>
            </a:r>
            <a:r>
              <a:rPr lang="en-US" sz="1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en.wikipedia.org</a:t>
            </a:r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/wiki/</a:t>
            </a:r>
            <a:r>
              <a:rPr lang="en-US" sz="1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Normal_distribution</a:t>
            </a:r>
            <a:endParaRPr lang="en-US" sz="11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A67164-E5F2-174C-BBCD-19740318F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9930" y="2502517"/>
            <a:ext cx="2744139" cy="5760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0FB7CA-6D4B-3141-9880-106495355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34447"/>
            <a:ext cx="9144000" cy="297274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CF27D-7151-9F44-BEA3-A8B3223C7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21BFB9B-0ABF-8B4C-91F4-72B72B54D941}" type="slidenum">
              <a:rPr lang="en-US" smtClean="0"/>
              <a:pPr algn="r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7884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D782B-41ED-784B-8A56-130090B7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CDF’s in </a:t>
            </a:r>
            <a:r>
              <a:rPr lang="en-US" dirty="0" err="1"/>
              <a:t>Jupyter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F2D93-E2E7-FA4B-9D36-6D6CA5DD5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go back to the notebook!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007F56-59AC-E945-9248-D458A7EA4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21BFB9B-0ABF-8B4C-91F4-72B72B54D941}" type="slidenum">
              <a:rPr lang="en-US" smtClean="0"/>
              <a:pPr algn="r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553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Cumulative distribution function </a:t>
            </a:r>
            <a:br>
              <a:rPr lang="en-US" sz="3600" dirty="0"/>
            </a:br>
            <a:r>
              <a:rPr lang="en-US" sz="3600" dirty="0"/>
              <a:t>(CDF)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defRPr/>
            </a:pPr>
            <a:r>
              <a:rPr lang="en-US" dirty="0"/>
              <a:t>Why is the CDF useful?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/>
              <a:t>E.g. survivability?  What fraction of your mice are dead by day x?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521" y="3284524"/>
            <a:ext cx="5281865" cy="337284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7FCE29-DDD5-FE4F-A611-90BAB296D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21BFB9B-0ABF-8B4C-91F4-72B72B54D941}" type="slidenum">
              <a:rPr lang="en-US" smtClean="0"/>
              <a:pPr algn="r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05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CDFs &amp; distribution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 lvl="1" indent="0" algn="ctr">
              <a:spcBef>
                <a:spcPts val="800"/>
              </a:spcBef>
              <a:buNone/>
              <a:defRPr/>
            </a:pPr>
            <a:r>
              <a:rPr lang="en-US" sz="2400" dirty="0"/>
              <a:t>You can </a:t>
            </a:r>
            <a:r>
              <a:rPr lang="en-US" sz="2400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sample</a:t>
            </a:r>
            <a:r>
              <a:rPr lang="en-US" sz="2400" dirty="0"/>
              <a:t> from a distribution </a:t>
            </a:r>
            <a:r>
              <a:rPr lang="en-US" sz="2400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using its CDF </a:t>
            </a:r>
            <a:r>
              <a:rPr lang="en-US" sz="2400" dirty="0"/>
              <a:t>this approach is known as </a:t>
            </a:r>
            <a:r>
              <a:rPr lang="en-US" sz="24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inverse transform sampling</a:t>
            </a:r>
            <a:endParaRPr lang="en-US" sz="2400" b="1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marL="457200" lvl="1" indent="0" algn="ctr">
              <a:spcBef>
                <a:spcPts val="800"/>
              </a:spcBef>
              <a:buNone/>
              <a:defRPr/>
            </a:pPr>
            <a:endParaRPr lang="en-US" sz="2400" b="1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marL="12700" lvl="1" indent="0">
              <a:spcBef>
                <a:spcPts val="800"/>
              </a:spcBef>
              <a:buNone/>
              <a:defRPr/>
            </a:pP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CAFE54-7EF2-EF4A-B246-6830CE333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21BFB9B-0ABF-8B4C-91F4-72B72B54D941}" type="slidenum">
              <a:rPr lang="en-US" smtClean="0"/>
              <a:pPr algn="r"/>
              <a:t>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F35F44-0AA7-344D-B98E-9BE441DD7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14" y="3087617"/>
            <a:ext cx="2823110" cy="276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E97B52-468F-2241-9B6D-5BF143C25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14" y="3742858"/>
            <a:ext cx="1567747" cy="3822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3F19FD-A0B9-904B-A015-FB8C4D5E0083}"/>
              </a:ext>
            </a:extLst>
          </p:cNvPr>
          <p:cNvSpPr txBox="1"/>
          <p:nvPr/>
        </p:nvSpPr>
        <p:spPr>
          <a:xfrm>
            <a:off x="78595" y="6488095"/>
            <a:ext cx="54649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5"/>
              </a:rPr>
              <a:t>https://</a:t>
            </a:r>
            <a:r>
              <a:rPr lang="en-US" sz="16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5"/>
              </a:rPr>
              <a:t>en.wikipedia.org</a:t>
            </a:r>
            <a:r>
              <a:rPr lang="en-US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5"/>
              </a:rPr>
              <a:t>/wiki/</a:t>
            </a:r>
            <a:r>
              <a:rPr lang="en-US" sz="16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5"/>
              </a:rPr>
              <a:t>Probability_integral_transform</a:t>
            </a:r>
            <a:endParaRPr lang="en-US" sz="16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2BC106-68ED-6247-9E95-B0834C61DC08}"/>
              </a:ext>
            </a:extLst>
          </p:cNvPr>
          <p:cNvSpPr txBox="1"/>
          <p:nvPr/>
        </p:nvSpPr>
        <p:spPr>
          <a:xfrm>
            <a:off x="427476" y="4492478"/>
            <a:ext cx="53349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is uniformly distributed – you can sample points from a uniform distribution and use the inverse CDF to sample points from the PDF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00C1E8-29E0-F945-801B-541810889F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3609" y="4288215"/>
            <a:ext cx="3298232" cy="224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256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Inverse transform sampling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96918"/>
                <a:ext cx="8131215" cy="4860454"/>
              </a:xfrm>
            </p:spPr>
            <p:txBody>
              <a:bodyPr>
                <a:normAutofit/>
              </a:bodyPr>
              <a:lstStyle/>
              <a:p>
                <a:pPr marL="914400" lvl="1" indent="-457200">
                  <a:spcBef>
                    <a:spcPts val="800"/>
                  </a:spcBef>
                  <a:buFont typeface="+mj-lt"/>
                  <a:buAutoNum type="arabicPeriod"/>
                  <a:defRPr/>
                </a:pPr>
                <a:r>
                  <a:rPr lang="en-US" dirty="0"/>
                  <a:t>Generate a random number </a:t>
                </a:r>
                <a:r>
                  <a:rPr lang="en-US" b="1" i="1" dirty="0"/>
                  <a:t>u</a:t>
                </a:r>
                <a:r>
                  <a:rPr lang="en-US" dirty="0"/>
                  <a:t> from the </a:t>
                </a:r>
                <a:r>
                  <a:rPr lang="en-US" b="1" dirty="0"/>
                  <a:t>uniform distribution</a:t>
                </a:r>
              </a:p>
              <a:p>
                <a:pPr marL="914400" lvl="1" indent="-457200">
                  <a:spcBef>
                    <a:spcPts val="800"/>
                  </a:spcBef>
                  <a:buFont typeface="+mj-lt"/>
                  <a:buAutoNum type="arabicPeriod"/>
                  <a:defRPr/>
                </a:pPr>
                <a:r>
                  <a:rPr lang="en-US" dirty="0"/>
                  <a:t>Find the </a:t>
                </a:r>
                <a:r>
                  <a:rPr lang="en-US" b="1" dirty="0"/>
                  <a:t>inverse of the CDF,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914400" lvl="1" indent="-457200">
                  <a:spcBef>
                    <a:spcPts val="800"/>
                  </a:spcBef>
                  <a:buFont typeface="+mj-lt"/>
                  <a:buAutoNum type="arabicPeriod"/>
                  <a:defRPr/>
                </a:pPr>
                <a:r>
                  <a:rPr lang="en-US" dirty="0"/>
                  <a:t>Compute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914400" lvl="1" indent="-457200">
                  <a:spcBef>
                    <a:spcPts val="800"/>
                  </a:spcBef>
                  <a:buFont typeface="+mj-lt"/>
                  <a:buAutoNum type="arabicPeriod"/>
                  <a:defRPr/>
                </a:pPr>
                <a:r>
                  <a:rPr lang="en-US" dirty="0"/>
                  <a:t>X has distribution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</m:sSubSup>
                    <m:r>
                      <a:rPr lang="en-US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914400" lvl="1" indent="-457200">
                  <a:spcBef>
                    <a:spcPts val="800"/>
                  </a:spcBef>
                  <a:buFont typeface="+mj-lt"/>
                  <a:buAutoNum type="arabicPeriod"/>
                  <a:defRPr/>
                </a:pPr>
                <a:endParaRPr lang="en-US" dirty="0"/>
              </a:p>
              <a:p>
                <a:pPr marL="914400" lvl="1" indent="-457200">
                  <a:spcBef>
                    <a:spcPts val="800"/>
                  </a:spcBef>
                  <a:buFont typeface="+mj-lt"/>
                  <a:buAutoNum type="arabicPeriod"/>
                  <a:defRPr/>
                </a:pPr>
                <a:endParaRPr lang="en-US" dirty="0"/>
              </a:p>
              <a:p>
                <a:pPr marL="914400" lvl="1" indent="-457200">
                  <a:spcBef>
                    <a:spcPts val="800"/>
                  </a:spcBef>
                  <a:buFont typeface="+mj-lt"/>
                  <a:buAutoNum type="arabicPeriod"/>
                  <a:defRPr/>
                </a:pPr>
                <a:endParaRPr lang="en-US" dirty="0"/>
              </a:p>
              <a:p>
                <a:pPr marL="457200" lvl="1" indent="0">
                  <a:spcBef>
                    <a:spcPts val="800"/>
                  </a:spcBef>
                  <a:buNone/>
                  <a:defRPr/>
                </a:pPr>
                <a:r>
                  <a:rPr lang="en-US" dirty="0"/>
                  <a:t>Note: For continuous distributions, an analytical solution for the inverse CDF is not always possible (including normal)</a:t>
                </a:r>
              </a:p>
              <a:p>
                <a:pPr marL="457200" lvl="1" indent="0">
                  <a:spcBef>
                    <a:spcPts val="800"/>
                  </a:spcBef>
                  <a:buNone/>
                  <a:defRPr/>
                </a:pPr>
                <a:endParaRPr lang="en-US" dirty="0"/>
              </a:p>
              <a:p>
                <a:pPr marL="914400" lvl="2" indent="0">
                  <a:spcBef>
                    <a:spcPts val="800"/>
                  </a:spcBef>
                  <a:buNone/>
                  <a:defRPr/>
                </a:pPr>
                <a:endParaRPr lang="en-US" dirty="0"/>
              </a:p>
              <a:p>
                <a:pPr lvl="2">
                  <a:spcBef>
                    <a:spcPts val="800"/>
                  </a:spcBef>
                  <a:buFont typeface="Arial" charset="0"/>
                  <a:buChar char="•"/>
                  <a:defRPr/>
                </a:pPr>
                <a:endParaRPr lang="en-US" dirty="0"/>
              </a:p>
              <a:p>
                <a:pPr marL="457200" lvl="1" indent="0">
                  <a:spcBef>
                    <a:spcPts val="800"/>
                  </a:spcBef>
                  <a:buNone/>
                  <a:defRPr/>
                </a:pPr>
                <a:endParaRPr lang="en-US" dirty="0"/>
              </a:p>
              <a:p>
                <a:pPr lvl="1">
                  <a:spcBef>
                    <a:spcPts val="800"/>
                  </a:spcBef>
                  <a:buFont typeface="Arial" charset="0"/>
                  <a:buChar char="•"/>
                  <a:defRPr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96918"/>
                <a:ext cx="8131215" cy="4860454"/>
              </a:xfrm>
              <a:blipFill>
                <a:blip r:embed="rId3"/>
                <a:stretch>
                  <a:fillRect t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8DBD54-C60A-9B49-B8A2-1DAF35591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21BFB9B-0ABF-8B4C-91F4-72B72B54D941}" type="slidenum">
              <a:rPr lang="en-US" smtClean="0"/>
              <a:pPr algn="r"/>
              <a:t>29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3E5A9A-3895-E045-81C3-AD26D9C4F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8156" y="3103834"/>
            <a:ext cx="3298232" cy="224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1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8C91C-5B45-B642-BFA1-758582A1B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95285-B84D-7B43-8448-AEE20B81F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588" y="1969479"/>
            <a:ext cx="5887325" cy="47723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Population mean and standard deviation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Population and Sample, </a:t>
            </a:r>
            <a:r>
              <a:rPr lang="en-US" i="1" dirty="0"/>
              <a:t>X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 mean and standard deviation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Median, mode and variance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Sampling Bias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Sampling with/without replacement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Bootstrapping (</a:t>
            </a:r>
            <a:r>
              <a:rPr lang="en-US" i="1" dirty="0">
                <a:solidFill>
                  <a:srgbClr val="942093"/>
                </a:solidFill>
              </a:rPr>
              <a:t>we will see this in a few lectures</a:t>
            </a:r>
            <a:r>
              <a:rPr lang="en-US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397BD85-A8C2-CC44-96C3-3719489E96A1}"/>
              </a:ext>
            </a:extLst>
          </p:cNvPr>
          <p:cNvGrpSpPr/>
          <p:nvPr/>
        </p:nvGrpSpPr>
        <p:grpSpPr>
          <a:xfrm>
            <a:off x="6055333" y="1738117"/>
            <a:ext cx="3202063" cy="3738572"/>
            <a:chOff x="5633302" y="1963200"/>
            <a:chExt cx="3202063" cy="373857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D6A6E1F-440E-2344-AA4B-FA83310D1220}"/>
                </a:ext>
              </a:extLst>
            </p:cNvPr>
            <p:cNvSpPr/>
            <p:nvPr/>
          </p:nvSpPr>
          <p:spPr>
            <a:xfrm>
              <a:off x="6594691" y="2813024"/>
              <a:ext cx="853138" cy="181554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62353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4DEC73C4-BCF9-CB4A-801F-4D4D20F3F1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5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rcRect l="65906"/>
            <a:stretch/>
          </p:blipFill>
          <p:spPr>
            <a:xfrm>
              <a:off x="5633302" y="2613074"/>
              <a:ext cx="3202063" cy="23479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151A7E3-C8F9-4649-9F8D-03C5FFBD4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460546" y="1963200"/>
              <a:ext cx="1121427" cy="70448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6FFF2A7-15EF-6249-BCF2-0AD1CB12F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064409" y="4961036"/>
              <a:ext cx="2207392" cy="740736"/>
            </a:xfrm>
            <a:prstGeom prst="rect">
              <a:avLst/>
            </a:prstGeom>
          </p:spPr>
        </p:pic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445C4F11-6369-624B-8A87-3B1B8FCB39F6}"/>
                </a:ext>
              </a:extLst>
            </p:cNvPr>
            <p:cNvSpPr/>
            <p:nvPr/>
          </p:nvSpPr>
          <p:spPr>
            <a:xfrm rot="16200000">
              <a:off x="6983340" y="4317699"/>
              <a:ext cx="502410" cy="426570"/>
            </a:xfrm>
            <a:prstGeom prst="leftBrace">
              <a:avLst>
                <a:gd name="adj1" fmla="val 8333"/>
                <a:gd name="adj2" fmla="val 53298"/>
              </a:avLst>
            </a:prstGeom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A5CDF0B-AD0B-C04D-AD96-B7842A4074E1}"/>
                </a:ext>
              </a:extLst>
            </p:cNvPr>
            <p:cNvCxnSpPr/>
            <p:nvPr/>
          </p:nvCxnSpPr>
          <p:spPr>
            <a:xfrm>
              <a:off x="7021260" y="2813024"/>
              <a:ext cx="0" cy="1815548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E0D7EA5-DF30-EB47-BE7B-496BABECA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21BFB9B-0ABF-8B4C-91F4-72B72B54D941}" type="slidenum">
              <a:rPr lang="en-US" smtClean="0"/>
              <a:pPr algn="r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9313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Sampling from </a:t>
            </a:r>
            <a:r>
              <a:rPr lang="en-US" sz="3500" dirty="0" err="1"/>
              <a:t>distrib</a:t>
            </a:r>
            <a:r>
              <a:rPr lang="en-US" sz="3500" dirty="0"/>
              <a:t>. in Python!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B2FA2C-DF92-0D47-B974-ABEF02342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FDA54-30E1-3140-BF63-41707956E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21BFB9B-0ABF-8B4C-91F4-72B72B54D941}" type="slidenum">
              <a:rPr lang="en-US" smtClean="0"/>
              <a:pPr algn="r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57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15BF9-E22B-CC41-AE45-00E8DCA6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01E3AA9-4035-0C4F-AAC9-E7E2E24798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800"/>
                  </a:spcBef>
                  <a:defRPr/>
                </a:pPr>
                <a:r>
                  <a:rPr lang="en-US" dirty="0"/>
                  <a:t>The Central limit theorem</a:t>
                </a:r>
              </a:p>
              <a:p>
                <a:pPr lvl="1">
                  <a:spcBef>
                    <a:spcPts val="800"/>
                  </a:spcBef>
                  <a:buFont typeface="System Font Regular"/>
                  <a:buChar char="-"/>
                  <a:defRPr/>
                </a:pPr>
                <a:r>
                  <a:rPr lang="en-US" dirty="0"/>
                  <a:t>As </a:t>
                </a:r>
                <a:r>
                  <a:rPr lang="en-US" b="1" i="1" dirty="0">
                    <a:solidFill>
                      <a:srgbClr val="C00000"/>
                    </a:solidFill>
                  </a:rPr>
                  <a:t>n</a:t>
                </a:r>
                <a:r>
                  <a:rPr lang="en-US" dirty="0"/>
                  <a:t> increases,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decreases, i.e. we get </a:t>
                </a:r>
                <a:r>
                  <a:rPr lang="en-US" b="1" dirty="0"/>
                  <a:t>better and better estimates </a:t>
                </a:r>
                <a:r>
                  <a:rPr lang="en-US" dirty="0"/>
                  <a:t>of the population mean 𝜇</a:t>
                </a:r>
              </a:p>
              <a:p>
                <a:pPr lvl="1">
                  <a:spcBef>
                    <a:spcPts val="800"/>
                  </a:spcBef>
                  <a:buFont typeface="System Font Regular"/>
                  <a:buChar char="-"/>
                  <a:defRPr/>
                </a:pPr>
                <a:r>
                  <a:rPr lang="en-US" dirty="0"/>
                  <a:t>Thus big</a:t>
                </a:r>
                <a:r>
                  <a:rPr lang="en-US" b="1" dirty="0">
                    <a:solidFill>
                      <a:srgbClr val="C00000"/>
                    </a:solidFill>
                  </a:rPr>
                  <a:t> </a:t>
                </a:r>
                <a:r>
                  <a:rPr lang="en-US" b="1" i="1" dirty="0">
                    <a:solidFill>
                      <a:srgbClr val="C00000"/>
                    </a:solidFill>
                  </a:rPr>
                  <a:t>n</a:t>
                </a:r>
                <a:r>
                  <a:rPr lang="en-US" b="1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makes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≅ 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</m:oMath>
                </a14:m>
                <a:endParaRPr lang="en-US" dirty="0"/>
              </a:p>
              <a:p>
                <a:pPr lvl="1">
                  <a:spcBef>
                    <a:spcPts val="800"/>
                  </a:spcBef>
                  <a:buFont typeface="System Font Regular"/>
                  <a:buChar char="-"/>
                  <a:defRPr/>
                </a:pPr>
                <a:r>
                  <a:rPr lang="en-US" dirty="0"/>
                  <a:t>As </a:t>
                </a:r>
                <a:r>
                  <a:rPr lang="en-US" b="1" i="1" dirty="0">
                    <a:solidFill>
                      <a:srgbClr val="C00000"/>
                    </a:solidFill>
                  </a:rPr>
                  <a:t>n</a:t>
                </a:r>
                <a:r>
                  <a:rPr lang="en-US" dirty="0"/>
                  <a:t> increases,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mr-I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dirty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01E3AA9-4035-0C4F-AAC9-E7E2E2479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5" t="-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A4FCD6A-8535-8046-B794-4849D53BB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104" y="4038743"/>
            <a:ext cx="4548909" cy="24303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FA66D1-8044-E847-8326-6506EB1F67AE}"/>
              </a:ext>
            </a:extLst>
          </p:cNvPr>
          <p:cNvSpPr txBox="1"/>
          <p:nvPr/>
        </p:nvSpPr>
        <p:spPr>
          <a:xfrm>
            <a:off x="1530349" y="6583362"/>
            <a:ext cx="3254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hlinkClick r:id="rId4"/>
              </a:rPr>
              <a:t>Nature, 2013.  Importance of being uncertain</a:t>
            </a:r>
            <a:endParaRPr lang="en-US" sz="1200" dirty="0">
              <a:latin typeface="Lato" panose="020F050202020403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A2650E-843E-0843-ABE1-8E9FE9875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7748" y="4316977"/>
            <a:ext cx="1461965" cy="2152131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B51DE3-884F-F849-9398-2C77EB020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21BFB9B-0ABF-8B4C-91F4-72B72B54D941}" type="slidenum">
              <a:rPr lang="en-US" smtClean="0"/>
              <a:pPr algn="r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09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995A303-10F1-F24B-B040-C385368BAA9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52161" y="2248449"/>
            <a:ext cx="3179298" cy="31792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A4EF65-2D1F-A840-B8D3-DEE75E5A2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1F542-06AC-844B-9920-3E9B1B95E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9138"/>
            <a:ext cx="5985803" cy="4758234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dirty="0"/>
              <a:t>Continuous </a:t>
            </a:r>
            <a:r>
              <a:rPr lang="en-US" i="1" dirty="0"/>
              <a:t>vs</a:t>
            </a:r>
            <a:r>
              <a:rPr lang="en-US" dirty="0"/>
              <a:t> Discrete random variables</a:t>
            </a:r>
          </a:p>
          <a:p>
            <a:pPr marL="342900" indent="-342900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lang="en-US" sz="1500" dirty="0"/>
          </a:p>
          <a:p>
            <a:pPr marL="342900" indent="-342900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dirty="0"/>
              <a:t>Common PMF and PDF distributions and their uses</a:t>
            </a:r>
          </a:p>
          <a:p>
            <a:pPr marL="342900" indent="-342900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lang="en-US" sz="1500" dirty="0"/>
          </a:p>
          <a:p>
            <a:pPr marL="342900" indent="-342900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dirty="0"/>
              <a:t>Error bars</a:t>
            </a:r>
          </a:p>
          <a:p>
            <a:pPr marL="342900" indent="-342900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lang="en-US" sz="1500" dirty="0"/>
          </a:p>
          <a:p>
            <a:pPr marL="342900" indent="-342900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dirty="0"/>
              <a:t>The cumulative distribution function, CDF</a:t>
            </a:r>
          </a:p>
          <a:p>
            <a:pPr marL="342900" indent="-342900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lang="en-US" sz="1500" dirty="0"/>
          </a:p>
          <a:p>
            <a:pPr marL="342900" indent="-342900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dirty="0"/>
              <a:t>Sampling from distributions using the inverse CDF</a:t>
            </a:r>
          </a:p>
          <a:p>
            <a:pPr>
              <a:spcBef>
                <a:spcPts val="800"/>
              </a:spcBef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C667F-5FD2-0142-BBD8-1DEF99B24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21BFB9B-0ABF-8B4C-91F4-72B72B54D941}" type="slidenum">
              <a:rPr lang="en-US" smtClean="0"/>
              <a:pPr algn="r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310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random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0954"/>
            <a:ext cx="8229600" cy="4927046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  <a:defRPr/>
            </a:pPr>
            <a:r>
              <a:rPr lang="en-US" dirty="0"/>
              <a:t>A 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continuous</a:t>
            </a:r>
            <a:r>
              <a:rPr lang="en-US" dirty="0"/>
              <a:t> random variable can take any value, bounded or unbounded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/>
          </a:p>
          <a:p>
            <a:pPr>
              <a:spcBef>
                <a:spcPts val="800"/>
              </a:spcBef>
              <a:defRPr/>
            </a:pPr>
            <a:r>
              <a:rPr lang="en-US" dirty="0"/>
              <a:t>Some examples?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/>
              <a:t>You measure the weight of a new hydroscopic substance you have developed hourly for a week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C4213-43E3-F349-A585-094BACBA6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21BFB9B-0ABF-8B4C-91F4-72B72B54D941}" type="slidenum">
              <a:rPr lang="en-US" smtClean="0"/>
              <a:pPr algn="r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386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random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defRPr/>
            </a:pPr>
            <a:r>
              <a:rPr lang="en-US" dirty="0"/>
              <a:t>A 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discrete</a:t>
            </a:r>
            <a:r>
              <a:rPr lang="en-US" dirty="0"/>
              <a:t> random variable can only take certain values, e.g. integers</a:t>
            </a:r>
          </a:p>
          <a:p>
            <a:pPr>
              <a:spcBef>
                <a:spcPts val="800"/>
              </a:spcBef>
              <a:defRPr/>
            </a:pPr>
            <a:endParaRPr lang="en-US" dirty="0"/>
          </a:p>
          <a:p>
            <a:pPr>
              <a:spcBef>
                <a:spcPts val="800"/>
              </a:spcBef>
              <a:defRPr/>
            </a:pPr>
            <a:r>
              <a:rPr lang="en-US" dirty="0"/>
              <a:t>Some examples?</a:t>
            </a:r>
          </a:p>
          <a:p>
            <a:pPr lvl="1">
              <a:spcBef>
                <a:spcPts val="800"/>
              </a:spcBef>
              <a:defRPr/>
            </a:pPr>
            <a:r>
              <a:rPr lang="en-US" dirty="0"/>
              <a:t>Flip a count </a:t>
            </a:r>
            <a:r>
              <a:rPr lang="en-US" i="1" dirty="0"/>
              <a:t>n</a:t>
            </a:r>
            <a:r>
              <a:rPr lang="en-US" dirty="0"/>
              <a:t> times and count the number of heads. What is </a:t>
            </a:r>
            <a:r>
              <a:rPr lang="en-US" i="1" dirty="0"/>
              <a:t>n</a:t>
            </a:r>
            <a:r>
              <a:rPr lang="en-US" dirty="0"/>
              <a:t>?</a:t>
            </a:r>
          </a:p>
          <a:p>
            <a:pPr lvl="1">
              <a:spcBef>
                <a:spcPts val="800"/>
              </a:spcBef>
              <a:defRPr/>
            </a:pPr>
            <a:r>
              <a:rPr lang="en-US" dirty="0"/>
              <a:t>What is the range of values for the number of heads?</a:t>
            </a:r>
          </a:p>
          <a:p>
            <a:pPr lvl="1">
              <a:spcBef>
                <a:spcPts val="800"/>
              </a:spcBef>
              <a:defRPr/>
            </a:pPr>
            <a:r>
              <a:rPr lang="en-US" dirty="0"/>
              <a:t>Can you get </a:t>
            </a:r>
            <a:r>
              <a:rPr lang="en-US" i="1" dirty="0"/>
              <a:t>n</a:t>
            </a:r>
            <a:r>
              <a:rPr lang="en-US" dirty="0"/>
              <a:t>/2 heads?  </a:t>
            </a:r>
            <a:r>
              <a:rPr lang="en-US" i="1" dirty="0"/>
              <a:t>n</a:t>
            </a:r>
            <a:r>
              <a:rPr lang="en-US" dirty="0"/>
              <a:t>/3 heads?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7C5080-AFB2-FD4F-A9CD-C9D7FF1A9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21BFB9B-0ABF-8B4C-91F4-72B72B54D941}" type="slidenum">
              <a:rPr lang="en-US" smtClean="0"/>
              <a:pPr algn="r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048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</a:t>
            </a:r>
            <a:r>
              <a:rPr lang="en-US" i="1" dirty="0"/>
              <a:t>vs</a:t>
            </a:r>
            <a:r>
              <a:rPr lang="en-US" dirty="0"/>
              <a:t> Discrete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800"/>
              </a:spcBef>
              <a:defRPr/>
            </a:pP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Discrete random variables </a:t>
            </a:r>
            <a:r>
              <a:rPr lang="en-US" dirty="0"/>
              <a:t>have 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discrete probability distributions</a:t>
            </a:r>
          </a:p>
          <a:p>
            <a:pPr algn="ctr">
              <a:spcBef>
                <a:spcPts val="800"/>
              </a:spcBef>
              <a:defRPr/>
            </a:pPr>
            <a:endParaRPr lang="en-US" dirty="0"/>
          </a:p>
          <a:p>
            <a:pPr algn="ctr">
              <a:spcBef>
                <a:spcPts val="800"/>
              </a:spcBef>
              <a:defRPr/>
            </a:pP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Continuous random variables </a:t>
            </a:r>
            <a:r>
              <a:rPr lang="en-US" dirty="0"/>
              <a:t>have 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continuous probability distributions</a:t>
            </a:r>
          </a:p>
          <a:p>
            <a:pPr algn="ctr">
              <a:spcBef>
                <a:spcPts val="800"/>
              </a:spcBef>
              <a:defRPr/>
            </a:pPr>
            <a:endParaRPr lang="en-US" dirty="0"/>
          </a:p>
          <a:p>
            <a:pPr algn="ctr">
              <a:spcBef>
                <a:spcPts val="800"/>
              </a:spcBef>
              <a:defRPr/>
            </a:pPr>
            <a:r>
              <a:rPr lang="en-US" dirty="0"/>
              <a:t>What is a probability distribution?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AF40E9-A852-6941-B134-2919A56B5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21BFB9B-0ABF-8B4C-91F4-72B72B54D941}" type="slidenum">
              <a:rPr lang="en-US" smtClean="0"/>
              <a:pPr algn="r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010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800"/>
              </a:spcBef>
              <a:defRPr/>
            </a:pPr>
            <a:r>
              <a:rPr lang="en-US" sz="2200" dirty="0"/>
              <a:t>For a given distribution, the </a:t>
            </a:r>
            <a:r>
              <a:rPr lang="en-US" sz="2200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probability distribution function </a:t>
            </a:r>
            <a:r>
              <a:rPr lang="en-US" sz="2200" i="1" dirty="0"/>
              <a:t>P</a:t>
            </a:r>
            <a:r>
              <a:rPr lang="en-US" sz="2200" dirty="0"/>
              <a:t>(X) is the probability of drawing the value </a:t>
            </a:r>
            <a:r>
              <a:rPr lang="en-US" sz="2200" i="1" dirty="0"/>
              <a:t>X</a:t>
            </a:r>
            <a:r>
              <a:rPr lang="en-US" sz="2200" dirty="0"/>
              <a:t> from the distribution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/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F49B15A-9ED6-3443-A6B4-35D3B3E54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93" y="2987395"/>
            <a:ext cx="5286417" cy="366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805E67-F616-904D-9A30-CD6E3191A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003" y="3635656"/>
            <a:ext cx="2421165" cy="5914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C935DF-DA24-FC41-8396-E11FCA288DA9}"/>
              </a:ext>
            </a:extLst>
          </p:cNvPr>
          <p:cNvSpPr txBox="1"/>
          <p:nvPr/>
        </p:nvSpPr>
        <p:spPr>
          <a:xfrm>
            <a:off x="6163133" y="3025543"/>
            <a:ext cx="26613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tx2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Normal distribution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7BC406-2223-6C42-B52D-7C2CE6704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21BFB9B-0ABF-8B4C-91F4-72B72B54D941}" type="slidenum">
              <a:rPr lang="en-US" smtClean="0"/>
              <a:pPr algn="r"/>
              <a:t>9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670CAD-1942-DB4A-B7D2-4DAC3A18941F}"/>
              </a:ext>
            </a:extLst>
          </p:cNvPr>
          <p:cNvSpPr/>
          <p:nvPr/>
        </p:nvSpPr>
        <p:spPr>
          <a:xfrm>
            <a:off x="323558" y="1740646"/>
            <a:ext cx="8529017" cy="94628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528678"/>
      </p:ext>
    </p:extLst>
  </p:cSld>
  <p:clrMapOvr>
    <a:masterClrMapping/>
  </p:clrMapOvr>
</p:sld>
</file>

<file path=ppt/theme/theme1.xml><?xml version="1.0" encoding="utf-8"?>
<a:theme xmlns:a="http://schemas.openxmlformats.org/drawingml/2006/main" name="DSMS_SV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600" dirty="0">
            <a:latin typeface="Lato Light" panose="020F0502020204030203" pitchFamily="34" charset="0"/>
            <a:ea typeface="Lato Light" panose="020F0502020204030203" pitchFamily="34" charset="0"/>
            <a:cs typeface="Lato Light" panose="020F050202020403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SMS_SV" id="{ECB3DE0C-68B6-A542-89FA-6E0D228FD713}" vid="{21B4B169-3550-7A49-A8B4-FCE441B738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DSMS_SV</Template>
  <TotalTime>15854</TotalTime>
  <Words>1680</Words>
  <Application>Microsoft Macintosh PowerPoint</Application>
  <PresentationFormat>On-screen Show (4:3)</PresentationFormat>
  <Paragraphs>251</Paragraphs>
  <Slides>30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4" baseType="lpstr">
      <vt:lpstr>Arial</vt:lpstr>
      <vt:lpstr>Avenir Next</vt:lpstr>
      <vt:lpstr>Calibri</vt:lpstr>
      <vt:lpstr>Cambria Math</vt:lpstr>
      <vt:lpstr>Helvetica Neue</vt:lpstr>
      <vt:lpstr>Helvetica Neue Medium</vt:lpstr>
      <vt:lpstr>Lato</vt:lpstr>
      <vt:lpstr>Lato Black</vt:lpstr>
      <vt:lpstr>Lato Heavy</vt:lpstr>
      <vt:lpstr>Lato Light</vt:lpstr>
      <vt:lpstr>Lato Medium</vt:lpstr>
      <vt:lpstr>Lato Semibold</vt:lpstr>
      <vt:lpstr>System Font Regular</vt:lpstr>
      <vt:lpstr>DSMS_SV</vt:lpstr>
      <vt:lpstr>DISTRIBUTIONS &amp; ERROR BARS</vt:lpstr>
      <vt:lpstr>Announcements</vt:lpstr>
      <vt:lpstr>Review</vt:lpstr>
      <vt:lpstr>Review</vt:lpstr>
      <vt:lpstr>Outline </vt:lpstr>
      <vt:lpstr>Continuous random variable</vt:lpstr>
      <vt:lpstr>Discrete random variable</vt:lpstr>
      <vt:lpstr>Continuous vs Discrete</vt:lpstr>
      <vt:lpstr>Probability distributions</vt:lpstr>
      <vt:lpstr>Probability distributions</vt:lpstr>
      <vt:lpstr>Discrete distrib. – Binomial </vt:lpstr>
      <vt:lpstr>Binomial distribution</vt:lpstr>
      <vt:lpstr>Discrete distrib. – Poisson </vt:lpstr>
      <vt:lpstr>Poisson distribution </vt:lpstr>
      <vt:lpstr>Distributions &amp; Error bars</vt:lpstr>
      <vt:lpstr>Standard deviation</vt:lpstr>
      <vt:lpstr>Standard error of mean</vt:lpstr>
      <vt:lpstr>Confidence Interval (CI)</vt:lpstr>
      <vt:lpstr>Let’s see PMFs in Jupyter!</vt:lpstr>
      <vt:lpstr>Continuous distrib. – Normal </vt:lpstr>
      <vt:lpstr>Continuous distrib. – Gamma </vt:lpstr>
      <vt:lpstr>Cumulative distribution function  (CDF)</vt:lpstr>
      <vt:lpstr>Binomial CDF</vt:lpstr>
      <vt:lpstr>Poisson CDF</vt:lpstr>
      <vt:lpstr>Cumulative distribution function  (CDF)</vt:lpstr>
      <vt:lpstr>CDF’s in Jupyter</vt:lpstr>
      <vt:lpstr>Cumulative distribution function  (CDF)</vt:lpstr>
      <vt:lpstr>CDFs &amp; distribution sampling</vt:lpstr>
      <vt:lpstr>Inverse transform sampling</vt:lpstr>
      <vt:lpstr>Sampling from distrib. in Python!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Stephanie Valleau</cp:lastModifiedBy>
  <cp:revision>623</cp:revision>
  <dcterms:created xsi:type="dcterms:W3CDTF">2015-01-21T04:58:27Z</dcterms:created>
  <dcterms:modified xsi:type="dcterms:W3CDTF">2021-01-26T22:27:41Z</dcterms:modified>
</cp:coreProperties>
</file>